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9" r:id="rId1"/>
  </p:sldMasterIdLst>
  <p:notesMasterIdLst>
    <p:notesMasterId r:id="rId51"/>
  </p:notesMasterIdLst>
  <p:sldIdLst>
    <p:sldId id="415" r:id="rId2"/>
    <p:sldId id="304" r:id="rId3"/>
    <p:sldId id="302" r:id="rId4"/>
    <p:sldId id="416" r:id="rId5"/>
    <p:sldId id="260" r:id="rId6"/>
    <p:sldId id="417" r:id="rId7"/>
    <p:sldId id="418" r:id="rId8"/>
    <p:sldId id="438" r:id="rId9"/>
    <p:sldId id="439" r:id="rId10"/>
    <p:sldId id="440" r:id="rId11"/>
    <p:sldId id="441" r:id="rId12"/>
    <p:sldId id="442" r:id="rId13"/>
    <p:sldId id="443" r:id="rId14"/>
    <p:sldId id="444" r:id="rId15"/>
    <p:sldId id="445" r:id="rId16"/>
    <p:sldId id="446" r:id="rId17"/>
    <p:sldId id="447" r:id="rId18"/>
    <p:sldId id="448" r:id="rId19"/>
    <p:sldId id="452" r:id="rId20"/>
    <p:sldId id="449" r:id="rId21"/>
    <p:sldId id="451" r:id="rId22"/>
    <p:sldId id="450" r:id="rId23"/>
    <p:sldId id="453" r:id="rId24"/>
    <p:sldId id="454" r:id="rId25"/>
    <p:sldId id="455" r:id="rId26"/>
    <p:sldId id="456" r:id="rId27"/>
    <p:sldId id="419" r:id="rId28"/>
    <p:sldId id="420" r:id="rId29"/>
    <p:sldId id="457" r:id="rId30"/>
    <p:sldId id="458" r:id="rId31"/>
    <p:sldId id="459" r:id="rId32"/>
    <p:sldId id="460" r:id="rId33"/>
    <p:sldId id="461" r:id="rId34"/>
    <p:sldId id="462" r:id="rId35"/>
    <p:sldId id="463" r:id="rId36"/>
    <p:sldId id="464" r:id="rId37"/>
    <p:sldId id="421" r:id="rId38"/>
    <p:sldId id="422" r:id="rId39"/>
    <p:sldId id="465" r:id="rId40"/>
    <p:sldId id="466" r:id="rId41"/>
    <p:sldId id="467" r:id="rId42"/>
    <p:sldId id="468" r:id="rId43"/>
    <p:sldId id="469" r:id="rId44"/>
    <p:sldId id="470" r:id="rId45"/>
    <p:sldId id="471" r:id="rId46"/>
    <p:sldId id="472" r:id="rId47"/>
    <p:sldId id="473" r:id="rId48"/>
    <p:sldId id="363" r:id="rId49"/>
    <p:sldId id="362" r:id="rId5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te Stephenson" initials="K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5F978D"/>
    <a:srgbClr val="D57A15"/>
    <a:srgbClr val="7B7ABB"/>
    <a:srgbClr val="0000CC"/>
    <a:srgbClr val="339966"/>
    <a:srgbClr val="009900"/>
    <a:srgbClr val="00CC00"/>
    <a:srgbClr val="0066FF"/>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87" autoAdjust="0"/>
    <p:restoredTop sz="94660"/>
  </p:normalViewPr>
  <p:slideViewPr>
    <p:cSldViewPr>
      <p:cViewPr varScale="1">
        <p:scale>
          <a:sx n="70" d="100"/>
          <a:sy n="70" d="100"/>
        </p:scale>
        <p:origin x="1314" y="72"/>
      </p:cViewPr>
      <p:guideLst>
        <p:guide orient="horz" pos="2160"/>
        <p:guide pos="2880"/>
      </p:guideLst>
    </p:cSldViewPr>
  </p:slideViewPr>
  <p:notesTextViewPr>
    <p:cViewPr>
      <p:scale>
        <a:sx n="100" d="100"/>
        <a:sy n="100" d="100"/>
      </p:scale>
      <p:origin x="0" y="0"/>
    </p:cViewPr>
  </p:notesTextViewPr>
  <p:notesViewPr>
    <p:cSldViewPr>
      <p:cViewPr varScale="1">
        <p:scale>
          <a:sx n="101" d="100"/>
          <a:sy n="101" d="100"/>
        </p:scale>
        <p:origin x="3552"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defRPr>
            </a:lvl1pPr>
          </a:lstStyle>
          <a:p>
            <a:pPr>
              <a:defRPr/>
            </a:pPr>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US"/>
          </a:p>
        </p:txBody>
      </p:sp>
      <p:sp>
        <p:nvSpPr>
          <p:cNvPr id="993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defRPr>
            </a:lvl1pPr>
          </a:lstStyle>
          <a:p>
            <a:pPr>
              <a:defRPr/>
            </a:pPr>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A2EDC03B-B52C-4CF8-8612-774DAB48BDE2}" type="slidenum">
              <a:rPr lang="en-US"/>
              <a:pPr/>
              <a:t>‹#›</a:t>
            </a:fld>
            <a:endParaRPr lang="en-US"/>
          </a:p>
        </p:txBody>
      </p:sp>
    </p:spTree>
    <p:extLst>
      <p:ext uri="{BB962C8B-B14F-4D97-AF65-F5344CB8AC3E}">
        <p14:creationId xmlns:p14="http://schemas.microsoft.com/office/powerpoint/2010/main" val="251828691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microsoft.com/en-us/download/"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www.microsoft.com/en-us/download/details.aspx?id=40784"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Rot="1" noChangeAspect="1" noChangeArrowheads="1" noTextEdit="1"/>
          </p:cNvSpPr>
          <p:nvPr>
            <p:ph type="sldImg"/>
          </p:nvPr>
        </p:nvSpPr>
        <p:spPr>
          <a:ln/>
        </p:spPr>
      </p:sp>
      <p:sp>
        <p:nvSpPr>
          <p:cNvPr id="16386" name="Rectangle 3"/>
          <p:cNvSpPr>
            <a:spLocks noGrp="1" noChangeArrowheads="1"/>
          </p:cNvSpPr>
          <p:nvPr>
            <p:ph type="body" idx="1"/>
          </p:nvPr>
        </p:nvSpPr>
        <p:spPr>
          <a:noFill/>
          <a:ln/>
        </p:spPr>
        <p:txBody>
          <a:bodyPr/>
          <a:lstStyle/>
          <a:p>
            <a:endParaRPr lang="en-US" dirty="0" smtClean="0"/>
          </a:p>
        </p:txBody>
      </p:sp>
    </p:spTree>
    <p:extLst>
      <p:ext uri="{BB962C8B-B14F-4D97-AF65-F5344CB8AC3E}">
        <p14:creationId xmlns:p14="http://schemas.microsoft.com/office/powerpoint/2010/main" val="437826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11</a:t>
            </a:fld>
            <a:endParaRPr lang="en-US"/>
          </a:p>
        </p:txBody>
      </p:sp>
    </p:spTree>
    <p:extLst>
      <p:ext uri="{BB962C8B-B14F-4D97-AF65-F5344CB8AC3E}">
        <p14:creationId xmlns:p14="http://schemas.microsoft.com/office/powerpoint/2010/main" val="39806211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12</a:t>
            </a:fld>
            <a:endParaRPr lang="en-US"/>
          </a:p>
        </p:txBody>
      </p:sp>
    </p:spTree>
    <p:extLst>
      <p:ext uri="{BB962C8B-B14F-4D97-AF65-F5344CB8AC3E}">
        <p14:creationId xmlns:p14="http://schemas.microsoft.com/office/powerpoint/2010/main" val="31898157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13</a:t>
            </a:fld>
            <a:endParaRPr lang="en-US"/>
          </a:p>
        </p:txBody>
      </p:sp>
    </p:spTree>
    <p:extLst>
      <p:ext uri="{BB962C8B-B14F-4D97-AF65-F5344CB8AC3E}">
        <p14:creationId xmlns:p14="http://schemas.microsoft.com/office/powerpoint/2010/main" val="12876957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14</a:t>
            </a:fld>
            <a:endParaRPr lang="en-US"/>
          </a:p>
        </p:txBody>
      </p:sp>
    </p:spTree>
    <p:extLst>
      <p:ext uri="{BB962C8B-B14F-4D97-AF65-F5344CB8AC3E}">
        <p14:creationId xmlns:p14="http://schemas.microsoft.com/office/powerpoint/2010/main" val="38435675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15</a:t>
            </a:fld>
            <a:endParaRPr lang="en-US"/>
          </a:p>
        </p:txBody>
      </p:sp>
    </p:spTree>
    <p:extLst>
      <p:ext uri="{BB962C8B-B14F-4D97-AF65-F5344CB8AC3E}">
        <p14:creationId xmlns:p14="http://schemas.microsoft.com/office/powerpoint/2010/main" val="3158260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16</a:t>
            </a:fld>
            <a:endParaRPr lang="en-US"/>
          </a:p>
        </p:txBody>
      </p:sp>
    </p:spTree>
    <p:extLst>
      <p:ext uri="{BB962C8B-B14F-4D97-AF65-F5344CB8AC3E}">
        <p14:creationId xmlns:p14="http://schemas.microsoft.com/office/powerpoint/2010/main" val="36100854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17</a:t>
            </a:fld>
            <a:endParaRPr lang="en-US"/>
          </a:p>
        </p:txBody>
      </p:sp>
    </p:spTree>
    <p:extLst>
      <p:ext uri="{BB962C8B-B14F-4D97-AF65-F5344CB8AC3E}">
        <p14:creationId xmlns:p14="http://schemas.microsoft.com/office/powerpoint/2010/main" val="12968436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installation of MySQL will install the current versions of </a:t>
            </a:r>
            <a:r>
              <a:rPr lang="en-US" dirty="0" smtClean="0"/>
              <a:t>these products, which </a:t>
            </a:r>
            <a:r>
              <a:rPr lang="en-US" dirty="0"/>
              <a:t>will probably have different version numbers then </a:t>
            </a:r>
            <a:r>
              <a:rPr lang="en-US" dirty="0" smtClean="0"/>
              <a:t>shown in </a:t>
            </a:r>
            <a:r>
              <a:rPr lang="en-US" dirty="0"/>
              <a:t>the discussion here. That is appropriate, because you always want to have the </a:t>
            </a:r>
            <a:r>
              <a:rPr lang="en-US" dirty="0" smtClean="0"/>
              <a:t>most current versions of </a:t>
            </a:r>
            <a:r>
              <a:rPr lang="en-US" dirty="0"/>
              <a:t>the software installed.</a:t>
            </a:r>
          </a:p>
          <a:p>
            <a:r>
              <a:rPr lang="en-US" dirty="0"/>
              <a:t>After you have installed MySQL, you should check regularly for updated versions </a:t>
            </a:r>
            <a:r>
              <a:rPr lang="en-US" dirty="0" smtClean="0"/>
              <a:t>of the </a:t>
            </a:r>
            <a:r>
              <a:rPr lang="en-US" dirty="0"/>
              <a:t>MySQL release you are using. For systems running a Windows OS, this </a:t>
            </a:r>
            <a:r>
              <a:rPr lang="en-US" dirty="0" smtClean="0"/>
              <a:t>functionality is </a:t>
            </a:r>
            <a:r>
              <a:rPr lang="en-US" dirty="0"/>
              <a:t>built into the MySQL Installer for Windows, and you should use this utility to </a:t>
            </a:r>
            <a:r>
              <a:rPr lang="en-US" dirty="0" smtClean="0"/>
              <a:t>check for </a:t>
            </a:r>
            <a:r>
              <a:rPr lang="en-US" dirty="0"/>
              <a:t>updates and then update your MySQL installation. Note that the MySQL Installer </a:t>
            </a:r>
            <a:r>
              <a:rPr lang="en-US" dirty="0" smtClean="0"/>
              <a:t>for Windows </a:t>
            </a:r>
            <a:r>
              <a:rPr lang="en-US" dirty="0"/>
              <a:t>checks for updates for all MySQL products, not just MySQL Server.</a:t>
            </a:r>
          </a:p>
          <a:p>
            <a:r>
              <a:rPr lang="en-US" dirty="0"/>
              <a:t>For non-Windows OS installations, check the version number on the </a:t>
            </a:r>
            <a:r>
              <a:rPr lang="en-US" dirty="0" smtClean="0"/>
              <a:t>appropriate Downloads </a:t>
            </a:r>
            <a:r>
              <a:rPr lang="en-US" dirty="0"/>
              <a:t>page. For example, we are currently using MySQL Community </a:t>
            </a:r>
            <a:r>
              <a:rPr lang="en-US" dirty="0" smtClean="0"/>
              <a:t>Server version 5.6.24</a:t>
            </a:r>
            <a:r>
              <a:rPr lang="en-US" dirty="0"/>
              <a:t>, so when version 5.6.25 is released, we will need to download the </a:t>
            </a:r>
            <a:r>
              <a:rPr lang="en-US" dirty="0" smtClean="0"/>
              <a:t>new version </a:t>
            </a:r>
            <a:r>
              <a:rPr lang="en-US" dirty="0"/>
              <a:t>and install it over the existing installation.</a:t>
            </a:r>
          </a:p>
          <a:p>
            <a:r>
              <a:rPr lang="en-US" dirty="0"/>
              <a:t>We need to check for updates because these updates are used in lieu of </a:t>
            </a:r>
            <a:r>
              <a:rPr lang="en-US" dirty="0" smtClean="0"/>
              <a:t>service packs </a:t>
            </a:r>
            <a:r>
              <a:rPr lang="en-US" dirty="0"/>
              <a:t>and patches to make sure your installation is as secure as possible. There is </a:t>
            </a:r>
            <a:r>
              <a:rPr lang="en-US" dirty="0" smtClean="0"/>
              <a:t>no problem </a:t>
            </a:r>
            <a:r>
              <a:rPr lang="en-US" dirty="0"/>
              <a:t>installing a newer version of MySQL over an older version of the same release.</a:t>
            </a:r>
          </a:p>
          <a:p>
            <a:r>
              <a:rPr lang="en-US" dirty="0"/>
              <a:t>For Windows OS installations, the MySQL Installer for Windows can be installed into </a:t>
            </a:r>
            <a:r>
              <a:rPr lang="en-US" dirty="0" smtClean="0"/>
              <a:t>an existing </a:t>
            </a:r>
            <a:r>
              <a:rPr lang="en-US" dirty="0"/>
              <a:t>MySQL setup and can then be used to maintain that installation.</a:t>
            </a:r>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18</a:t>
            </a:fld>
            <a:endParaRPr lang="en-US"/>
          </a:p>
        </p:txBody>
      </p:sp>
    </p:spTree>
    <p:extLst>
      <p:ext uri="{BB962C8B-B14F-4D97-AF65-F5344CB8AC3E}">
        <p14:creationId xmlns:p14="http://schemas.microsoft.com/office/powerpoint/2010/main" val="406070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Rot="1" noChangeAspect="1" noChangeArrowheads="1" noTextEdit="1"/>
          </p:cNvSpPr>
          <p:nvPr>
            <p:ph type="sldImg"/>
          </p:nvPr>
        </p:nvSpPr>
        <p:spPr>
          <a:ln/>
        </p:spPr>
      </p:sp>
      <p:sp>
        <p:nvSpPr>
          <p:cNvPr id="1075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2797524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a:ln/>
        </p:spPr>
      </p:sp>
      <p:sp>
        <p:nvSpPr>
          <p:cNvPr id="1095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The first time you open the MySQL Workbench, you will see an </a:t>
            </a:r>
            <a:r>
              <a:rPr lang="en-US" dirty="0" smtClean="0"/>
              <a:t>existing model </a:t>
            </a:r>
            <a:r>
              <a:rPr lang="en-US" dirty="0"/>
              <a:t>named </a:t>
            </a:r>
            <a:r>
              <a:rPr lang="en-US" i="1" dirty="0" err="1"/>
              <a:t>sakila_full</a:t>
            </a:r>
            <a:r>
              <a:rPr lang="en-US" i="1" dirty="0"/>
              <a:t> </a:t>
            </a:r>
            <a:r>
              <a:rPr lang="en-US" dirty="0"/>
              <a:t>in the Models list. We do not need this model. </a:t>
            </a:r>
            <a:r>
              <a:rPr lang="en-US" dirty="0" smtClean="0"/>
              <a:t>To delete </a:t>
            </a:r>
            <a:r>
              <a:rPr lang="en-US" dirty="0"/>
              <a:t>the </a:t>
            </a:r>
            <a:r>
              <a:rPr lang="en-US" i="1" dirty="0" err="1"/>
              <a:t>sakila_full</a:t>
            </a:r>
            <a:r>
              <a:rPr lang="en-US" i="1" dirty="0"/>
              <a:t> </a:t>
            </a:r>
            <a:r>
              <a:rPr lang="en-US" dirty="0"/>
              <a:t>model:</a:t>
            </a:r>
          </a:p>
          <a:p>
            <a:r>
              <a:rPr lang="en-US" dirty="0" smtClean="0"/>
              <a:t>■ </a:t>
            </a:r>
            <a:r>
              <a:rPr lang="en-US" dirty="0"/>
              <a:t>Right-click the EER model name </a:t>
            </a:r>
            <a:r>
              <a:rPr lang="en-US" i="1" dirty="0" err="1"/>
              <a:t>sakila_full</a:t>
            </a:r>
            <a:r>
              <a:rPr lang="en-US" i="1" dirty="0"/>
              <a:t> </a:t>
            </a:r>
            <a:r>
              <a:rPr lang="en-US" dirty="0"/>
              <a:t>in the Models list to display </a:t>
            </a:r>
            <a:r>
              <a:rPr lang="en-US" dirty="0" smtClean="0"/>
              <a:t>a shortcut </a:t>
            </a:r>
            <a:r>
              <a:rPr lang="en-US" dirty="0"/>
              <a:t>menu.</a:t>
            </a:r>
          </a:p>
          <a:p>
            <a:r>
              <a:rPr lang="en-US" dirty="0" smtClean="0"/>
              <a:t>■ </a:t>
            </a:r>
            <a:r>
              <a:rPr lang="en-US" dirty="0"/>
              <a:t>In the shortcut menu, click either the Remove Model File from List </a:t>
            </a:r>
            <a:r>
              <a:rPr lang="en-US" dirty="0" smtClean="0"/>
              <a:t>command (</a:t>
            </a:r>
            <a:r>
              <a:rPr lang="en-US" dirty="0"/>
              <a:t>to remove just the </a:t>
            </a:r>
            <a:r>
              <a:rPr lang="en-US" dirty="0" err="1"/>
              <a:t>sakila_full</a:t>
            </a:r>
            <a:r>
              <a:rPr lang="en-US" dirty="0"/>
              <a:t> model from the list) or the Clear List </a:t>
            </a:r>
            <a:r>
              <a:rPr lang="en-US" dirty="0" smtClean="0"/>
              <a:t>command (</a:t>
            </a:r>
            <a:r>
              <a:rPr lang="en-US" dirty="0"/>
              <a:t>to remove all the models from the list).</a:t>
            </a:r>
            <a:endParaRPr lang="en-US" dirty="0" smtClean="0">
              <a:latin typeface="Arial" panose="020B0604020202020204" pitchFamily="34" charset="0"/>
            </a:endParaRPr>
          </a:p>
        </p:txBody>
      </p:sp>
    </p:spTree>
    <p:extLst>
      <p:ext uri="{BB962C8B-B14F-4D97-AF65-F5344CB8AC3E}">
        <p14:creationId xmlns:p14="http://schemas.microsoft.com/office/powerpoint/2010/main" val="34815050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Rot="1" noChangeAspect="1" noChangeArrowheads="1" noTextEdit="1"/>
          </p:cNvSpPr>
          <p:nvPr>
            <p:ph type="sldImg"/>
          </p:nvPr>
        </p:nvSpPr>
        <p:spPr>
          <a:ln/>
        </p:spPr>
      </p:sp>
      <p:sp>
        <p:nvSpPr>
          <p:cNvPr id="1013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3400594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4226195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2893425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8680806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7465182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7642153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Books on systems analysis and design often identify three design stages:</a:t>
            </a:r>
          </a:p>
          <a:p>
            <a:r>
              <a:rPr lang="en-US" sz="800" dirty="0" smtClean="0"/>
              <a:t>■   </a:t>
            </a:r>
            <a:r>
              <a:rPr lang="en-US" dirty="0"/>
              <a:t>Conceptual design (conceptual schema</a:t>
            </a:r>
            <a:r>
              <a:rPr lang="en-US" dirty="0" smtClean="0"/>
              <a:t>)</a:t>
            </a:r>
          </a:p>
          <a:p>
            <a:r>
              <a:rPr lang="en-US" sz="800" dirty="0" smtClean="0"/>
              <a:t>■   </a:t>
            </a:r>
            <a:r>
              <a:rPr lang="en-US" dirty="0"/>
              <a:t>Logical design (logical schema</a:t>
            </a:r>
            <a:r>
              <a:rPr lang="en-US" dirty="0" smtClean="0"/>
              <a:t>)</a:t>
            </a:r>
          </a:p>
          <a:p>
            <a:r>
              <a:rPr lang="en-US" sz="800" dirty="0" smtClean="0"/>
              <a:t>■  </a:t>
            </a:r>
            <a:r>
              <a:rPr lang="en-US" dirty="0"/>
              <a:t>Physical design (physical schema)</a:t>
            </a:r>
          </a:p>
          <a:p>
            <a:r>
              <a:rPr lang="en-US" dirty="0"/>
              <a:t>The creation and use of file structure and file organization (including physical </a:t>
            </a:r>
            <a:r>
              <a:rPr lang="en-US" dirty="0" smtClean="0"/>
              <a:t>storage placement </a:t>
            </a:r>
            <a:r>
              <a:rPr lang="en-US" dirty="0"/>
              <a:t>and file characteristics) to store database components and physical records of data are a part of the </a:t>
            </a:r>
            <a:r>
              <a:rPr lang="en-US" i="1" dirty="0"/>
              <a:t>physical design</a:t>
            </a:r>
            <a:r>
              <a:rPr lang="en-US" dirty="0"/>
              <a:t>, which is defined in these books as the aspects of the database that are actually implemented in the DBMS. Besides physical </a:t>
            </a:r>
            <a:r>
              <a:rPr lang="en-US" dirty="0" smtClean="0"/>
              <a:t>record and </a:t>
            </a:r>
            <a:r>
              <a:rPr lang="en-US" dirty="0"/>
              <a:t>file structure and organization, this includes indexes and query optimization.</a:t>
            </a:r>
          </a:p>
          <a:p>
            <a:endParaRPr lang="en-US" dirty="0"/>
          </a:p>
        </p:txBody>
      </p:sp>
      <p:sp>
        <p:nvSpPr>
          <p:cNvPr id="4" name="Slide Number Placeholder 3"/>
          <p:cNvSpPr>
            <a:spLocks noGrp="1"/>
          </p:cNvSpPr>
          <p:nvPr>
            <p:ph type="sldNum" sz="quarter" idx="10"/>
          </p:nvPr>
        </p:nvSpPr>
        <p:spPr/>
        <p:txBody>
          <a:bodyPr/>
          <a:lstStyle/>
          <a:p>
            <a:fld id="{A1999EFF-B461-43B8-AB43-323804820369}" type="slidenum">
              <a:rPr lang="en-US" smtClean="0"/>
              <a:pPr/>
              <a:t>27</a:t>
            </a:fld>
            <a:endParaRPr lang="en-US"/>
          </a:p>
        </p:txBody>
      </p:sp>
    </p:spTree>
    <p:extLst>
      <p:ext uri="{BB962C8B-B14F-4D97-AF65-F5344CB8AC3E}">
        <p14:creationId xmlns:p14="http://schemas.microsoft.com/office/powerpoint/2010/main" val="6161647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6183819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8725739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0959454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803969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Rot="1" noChangeAspect="1" noChangeArrowheads="1" noTextEdit="1"/>
          </p:cNvSpPr>
          <p:nvPr>
            <p:ph type="sldImg"/>
          </p:nvPr>
        </p:nvSpPr>
        <p:spPr>
          <a:ln/>
        </p:spPr>
      </p:sp>
      <p:sp>
        <p:nvSpPr>
          <p:cNvPr id="1024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0600333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3947996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9337784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6448081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9838983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4882753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81421196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7805738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070257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6211728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77642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Oracle Corporation does not publish a time line for expected </a:t>
            </a:r>
            <a:r>
              <a:rPr lang="en-US" dirty="0" smtClean="0"/>
              <a:t>release dates </a:t>
            </a:r>
            <a:r>
              <a:rPr lang="en-US" dirty="0"/>
              <a:t>of new versions of MySQL. We have been anticipating the release </a:t>
            </a:r>
            <a:r>
              <a:rPr lang="en-US" dirty="0" smtClean="0"/>
              <a:t>of MySQL </a:t>
            </a:r>
            <a:r>
              <a:rPr lang="en-US" dirty="0"/>
              <a:t>5.7 for some time, but it has remained in milestone development releases </a:t>
            </a:r>
            <a:r>
              <a:rPr lang="en-US" dirty="0" smtClean="0"/>
              <a:t>since April </a:t>
            </a:r>
            <a:r>
              <a:rPr lang="en-US" dirty="0"/>
              <a:t>of 2013</a:t>
            </a:r>
            <a:r>
              <a:rPr lang="en-US" dirty="0" smtClean="0"/>
              <a:t>.</a:t>
            </a:r>
          </a:p>
          <a:p>
            <a:r>
              <a:rPr lang="en-US" dirty="0" smtClean="0"/>
              <a:t>At </a:t>
            </a:r>
            <a:r>
              <a:rPr lang="en-US" dirty="0"/>
              <a:t>the time we are working on this material (April 2015), MySQL 5.7 </a:t>
            </a:r>
            <a:r>
              <a:rPr lang="en-US" dirty="0" smtClean="0"/>
              <a:t>has just </a:t>
            </a:r>
            <a:r>
              <a:rPr lang="en-US" dirty="0"/>
              <a:t>been released as a release candidate version (MySQL 5.7.7 on April 8, 2015), and </a:t>
            </a:r>
            <a:r>
              <a:rPr lang="en-US" dirty="0" smtClean="0"/>
              <a:t>it is </a:t>
            </a:r>
            <a:r>
              <a:rPr lang="en-US" dirty="0"/>
              <a:t>likely that MySQL 5.7 will soon be available as GA software.</a:t>
            </a:r>
          </a:p>
          <a:p>
            <a:r>
              <a:rPr lang="en-US" dirty="0"/>
              <a:t>We do not include material about software versions that have not been officially </a:t>
            </a:r>
            <a:r>
              <a:rPr lang="en-US" dirty="0" smtClean="0"/>
              <a:t>released in </a:t>
            </a:r>
            <a:r>
              <a:rPr lang="en-US" dirty="0"/>
              <a:t>this book, and so we do not specifically cover MySQL 5.7. </a:t>
            </a:r>
            <a:endParaRPr lang="en-US" dirty="0" smtClean="0"/>
          </a:p>
          <a:p>
            <a:r>
              <a:rPr lang="en-US" dirty="0" smtClean="0"/>
              <a:t>However</a:t>
            </a:r>
            <a:r>
              <a:rPr lang="en-US" dirty="0"/>
              <a:t>, we </a:t>
            </a:r>
            <a:r>
              <a:rPr lang="en-US" dirty="0" smtClean="0"/>
              <a:t>have tested </a:t>
            </a:r>
            <a:r>
              <a:rPr lang="en-US" dirty="0"/>
              <a:t>the material in this book with development versions of MySQL 5.7, and all </a:t>
            </a:r>
            <a:r>
              <a:rPr lang="en-US" dirty="0" smtClean="0"/>
              <a:t>the material </a:t>
            </a:r>
            <a:r>
              <a:rPr lang="en-US" dirty="0"/>
              <a:t>in this book about MySQL 5.6 is also directly applicable to MySQL 5.7.</a:t>
            </a:r>
            <a:endParaRPr lang="en-US" dirty="0" smtClean="0">
              <a:latin typeface="Arial" panose="020B0604020202020204" pitchFamily="34" charset="0"/>
            </a:endParaRPr>
          </a:p>
        </p:txBody>
      </p:sp>
    </p:spTree>
    <p:extLst>
      <p:ext uri="{BB962C8B-B14F-4D97-AF65-F5344CB8AC3E}">
        <p14:creationId xmlns:p14="http://schemas.microsoft.com/office/powerpoint/2010/main" val="37642572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7906901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0893291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2900126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At this point you have covered all the material about MySQL 5.6 that </a:t>
            </a:r>
            <a:r>
              <a:rPr lang="en-US" dirty="0" smtClean="0"/>
              <a:t>you need </a:t>
            </a:r>
            <a:r>
              <a:rPr lang="en-US" dirty="0"/>
              <a:t>to work with the SQL query statements in Chapter 2. If you worked through this material because of the directions in the </a:t>
            </a:r>
            <a:r>
              <a:rPr lang="en-US" b="1" dirty="0"/>
              <a:t>using SQL in Oracle MySQL 5.6 </a:t>
            </a:r>
            <a:r>
              <a:rPr lang="en-US" dirty="0"/>
              <a:t>section on pages 58–61, you should return to that section at this time and continue your work on SQL query statements.</a:t>
            </a:r>
          </a:p>
          <a:p>
            <a:r>
              <a:rPr lang="en-US" dirty="0"/>
              <a:t>Use the new </a:t>
            </a:r>
            <a:r>
              <a:rPr lang="en-US" b="1" dirty="0"/>
              <a:t>Cape-Codd-Chapter-02-SQL-Queries.sql </a:t>
            </a:r>
            <a:r>
              <a:rPr lang="en-US" dirty="0"/>
              <a:t>script to store all your </a:t>
            </a:r>
            <a:r>
              <a:rPr lang="en-US" dirty="0" smtClean="0"/>
              <a:t> work </a:t>
            </a:r>
            <a:r>
              <a:rPr lang="en-US" dirty="0"/>
              <a:t>in Chapter 02—that will be much easier and more efficient than storing a </a:t>
            </a:r>
            <a:r>
              <a:rPr lang="en-US" dirty="0" smtClean="0"/>
              <a:t>separate SQL </a:t>
            </a:r>
            <a:r>
              <a:rPr lang="en-US" dirty="0"/>
              <a:t>script for each query!</a:t>
            </a:r>
          </a:p>
          <a:p>
            <a:endParaRPr lang="en-US" dirty="0" smtClean="0">
              <a:latin typeface="Arial" panose="020B0604020202020204" pitchFamily="34" charset="0"/>
            </a:endParaRPr>
          </a:p>
        </p:txBody>
      </p:sp>
    </p:spTree>
    <p:extLst>
      <p:ext uri="{BB962C8B-B14F-4D97-AF65-F5344CB8AC3E}">
        <p14:creationId xmlns:p14="http://schemas.microsoft.com/office/powerpoint/2010/main" val="16711150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Slide Image Placeholder 1"/>
          <p:cNvSpPr>
            <a:spLocks noGrp="1" noRot="1" noChangeAspect="1" noTextEdit="1"/>
          </p:cNvSpPr>
          <p:nvPr>
            <p:ph type="sldImg"/>
          </p:nvPr>
        </p:nvSpPr>
        <p:spPr>
          <a:ln/>
        </p:spPr>
      </p:sp>
      <p:sp>
        <p:nvSpPr>
          <p:cNvPr id="1873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endParaRPr>
          </a:p>
        </p:txBody>
      </p:sp>
      <p:sp>
        <p:nvSpPr>
          <p:cNvPr id="1873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C4EF1087-AA4C-4D7D-945C-7274AB4D4164}" type="slidenum">
              <a:rPr lang="en-US"/>
              <a:pPr eaLnBrk="1" hangingPunct="1"/>
              <a:t>48</a:t>
            </a:fld>
            <a:endParaRPr lang="en-US"/>
          </a:p>
        </p:txBody>
      </p:sp>
    </p:spTree>
    <p:extLst>
      <p:ext uri="{BB962C8B-B14F-4D97-AF65-F5344CB8AC3E}">
        <p14:creationId xmlns:p14="http://schemas.microsoft.com/office/powerpoint/2010/main" val="25972291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2"/>
          <p:cNvSpPr>
            <a:spLocks noGrp="1" noRot="1" noChangeAspect="1" noChangeArrowheads="1" noTextEdit="1"/>
          </p:cNvSpPr>
          <p:nvPr>
            <p:ph type="sldImg"/>
          </p:nvPr>
        </p:nvSpPr>
        <p:spPr>
          <a:xfrm>
            <a:off x="1152525" y="692150"/>
            <a:ext cx="4554538" cy="3416300"/>
          </a:xfrm>
          <a:ln/>
        </p:spPr>
      </p:sp>
      <p:sp>
        <p:nvSpPr>
          <p:cNvPr id="18841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480" tIns="44446" rIns="90480" bIns="44446"/>
          <a:lstStyle/>
          <a:p>
            <a:endParaRPr lang="en-US" smtClean="0">
              <a:latin typeface="Arial" panose="020B0604020202020204" pitchFamily="34" charset="0"/>
            </a:endParaRPr>
          </a:p>
        </p:txBody>
      </p:sp>
    </p:spTree>
    <p:extLst>
      <p:ext uri="{BB962C8B-B14F-4D97-AF65-F5344CB8AC3E}">
        <p14:creationId xmlns:p14="http://schemas.microsoft.com/office/powerpoint/2010/main" val="127541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1" dirty="0" err="1">
                <a:solidFill>
                  <a:srgbClr val="0099CC"/>
                </a:solidFill>
              </a:rPr>
              <a:t>.Net</a:t>
            </a:r>
            <a:r>
              <a:rPr lang="en-US" sz="1400" b="1" dirty="0">
                <a:solidFill>
                  <a:srgbClr val="0099CC"/>
                </a:solidFill>
              </a:rPr>
              <a:t> Framework </a:t>
            </a:r>
            <a:r>
              <a:rPr lang="en-US" sz="1400" b="1" dirty="0" smtClean="0">
                <a:solidFill>
                  <a:srgbClr val="0099CC"/>
                </a:solidFill>
              </a:rPr>
              <a:t>3.5</a:t>
            </a:r>
            <a:r>
              <a:rPr lang="en-US" dirty="0" smtClean="0"/>
              <a:t> is </a:t>
            </a:r>
            <a:r>
              <a:rPr lang="en-US" dirty="0"/>
              <a:t>provided with the Windows OS, but it may not be </a:t>
            </a:r>
            <a:r>
              <a:rPr lang="en-US" dirty="0" smtClean="0"/>
              <a:t>enabled by </a:t>
            </a:r>
            <a:r>
              <a:rPr lang="en-US" dirty="0"/>
              <a:t>default. In Windows 8.1, use </a:t>
            </a:r>
            <a:r>
              <a:rPr lang="en-US" b="1" dirty="0"/>
              <a:t>Control Panel | Programs | Programs </a:t>
            </a:r>
            <a:r>
              <a:rPr lang="en-US" b="1" dirty="0" smtClean="0"/>
              <a:t>and Features </a:t>
            </a:r>
            <a:r>
              <a:rPr lang="en-US" b="1" dirty="0"/>
              <a:t>| Turn Windows Features On or Off </a:t>
            </a:r>
            <a:r>
              <a:rPr lang="en-US" dirty="0"/>
              <a:t>to install </a:t>
            </a:r>
            <a:r>
              <a:rPr lang="en-US" dirty="0" err="1"/>
              <a:t>.Net</a:t>
            </a:r>
            <a:r>
              <a:rPr lang="en-US" dirty="0"/>
              <a:t> Framework 3.5. </a:t>
            </a:r>
            <a:r>
              <a:rPr lang="en-US" dirty="0" smtClean="0"/>
              <a:t>In Windows </a:t>
            </a:r>
            <a:r>
              <a:rPr lang="en-US" dirty="0"/>
              <a:t>Server 2012, use </a:t>
            </a:r>
            <a:r>
              <a:rPr lang="en-US" b="1" dirty="0"/>
              <a:t>Server Manager | Manage | Add Roles and </a:t>
            </a:r>
            <a:r>
              <a:rPr lang="en-US" b="1" dirty="0" smtClean="0"/>
              <a:t>Features </a:t>
            </a:r>
            <a:r>
              <a:rPr lang="en-US" dirty="0" smtClean="0"/>
              <a:t>to </a:t>
            </a:r>
            <a:r>
              <a:rPr lang="en-US" dirty="0"/>
              <a:t>launch the </a:t>
            </a:r>
            <a:r>
              <a:rPr lang="en-US" b="1" dirty="0"/>
              <a:t>Add Roles and Features Wizard </a:t>
            </a:r>
            <a:r>
              <a:rPr lang="en-US" dirty="0"/>
              <a:t>to install </a:t>
            </a:r>
            <a:r>
              <a:rPr lang="en-US" dirty="0" err="1"/>
              <a:t>.Net</a:t>
            </a:r>
            <a:r>
              <a:rPr lang="en-US" dirty="0"/>
              <a:t> Framework 3.5.</a:t>
            </a:r>
          </a:p>
          <a:p>
            <a:r>
              <a:rPr lang="en-US" sz="1400" b="1" dirty="0" err="1" smtClean="0">
                <a:solidFill>
                  <a:srgbClr val="0099CC"/>
                </a:solidFill>
              </a:rPr>
              <a:t>.</a:t>
            </a:r>
            <a:r>
              <a:rPr lang="en-US" sz="1400" b="1" dirty="0" err="1">
                <a:solidFill>
                  <a:srgbClr val="0099CC"/>
                </a:solidFill>
              </a:rPr>
              <a:t>Net</a:t>
            </a:r>
            <a:r>
              <a:rPr lang="en-US" sz="1400" b="1" dirty="0">
                <a:solidFill>
                  <a:srgbClr val="0099CC"/>
                </a:solidFill>
              </a:rPr>
              <a:t> Framework </a:t>
            </a:r>
            <a:r>
              <a:rPr lang="en-US" sz="1400" b="1" dirty="0" smtClean="0">
                <a:solidFill>
                  <a:srgbClr val="0099CC"/>
                </a:solidFill>
              </a:rPr>
              <a:t>4.5</a:t>
            </a:r>
            <a:r>
              <a:rPr lang="en-US" dirty="0" smtClean="0"/>
              <a:t> is </a:t>
            </a:r>
            <a:r>
              <a:rPr lang="en-US" dirty="0"/>
              <a:t>provided with the Windows OS and should be </a:t>
            </a:r>
            <a:r>
              <a:rPr lang="en-US" dirty="0" smtClean="0"/>
              <a:t>enabled by </a:t>
            </a:r>
            <a:r>
              <a:rPr lang="en-US" dirty="0"/>
              <a:t>default. In Windows 8.1, use </a:t>
            </a:r>
            <a:r>
              <a:rPr lang="en-US" b="1" dirty="0"/>
              <a:t>Control Panel | Programs | </a:t>
            </a:r>
            <a:r>
              <a:rPr lang="en-US" b="1" dirty="0" smtClean="0"/>
              <a:t>Programs and </a:t>
            </a:r>
            <a:r>
              <a:rPr lang="en-US" b="1" dirty="0"/>
              <a:t>Features | Turn Windows Features On or Off </a:t>
            </a:r>
            <a:r>
              <a:rPr lang="en-US" dirty="0"/>
              <a:t>to install </a:t>
            </a:r>
            <a:r>
              <a:rPr lang="en-US" dirty="0" err="1"/>
              <a:t>.Net</a:t>
            </a:r>
            <a:r>
              <a:rPr lang="en-US" dirty="0"/>
              <a:t> </a:t>
            </a:r>
            <a:r>
              <a:rPr lang="en-US" dirty="0" smtClean="0"/>
              <a:t>Framework 4.5</a:t>
            </a:r>
            <a:r>
              <a:rPr lang="en-US" dirty="0"/>
              <a:t>. In Windows Server 2012, use </a:t>
            </a:r>
            <a:r>
              <a:rPr lang="en-US" b="1" dirty="0"/>
              <a:t>Server Manager | Manage | Add </a:t>
            </a:r>
            <a:r>
              <a:rPr lang="en-US" b="1" dirty="0" smtClean="0"/>
              <a:t>Roles and </a:t>
            </a:r>
            <a:r>
              <a:rPr lang="en-US" b="1" dirty="0"/>
              <a:t>Features </a:t>
            </a:r>
            <a:r>
              <a:rPr lang="en-US" dirty="0"/>
              <a:t>to launch the </a:t>
            </a:r>
            <a:r>
              <a:rPr lang="en-US" b="1" dirty="0"/>
              <a:t>Add Roles and Features Wizard </a:t>
            </a:r>
            <a:r>
              <a:rPr lang="en-US" dirty="0"/>
              <a:t>to install </a:t>
            </a:r>
            <a:r>
              <a:rPr lang="en-US" dirty="0" err="1"/>
              <a:t>.</a:t>
            </a:r>
            <a:r>
              <a:rPr lang="en-US" dirty="0" err="1" smtClean="0"/>
              <a:t>Net</a:t>
            </a:r>
            <a:r>
              <a:rPr lang="en-US" dirty="0" smtClean="0"/>
              <a:t> Framework </a:t>
            </a:r>
            <a:r>
              <a:rPr lang="en-US" dirty="0"/>
              <a:t>4.5. This will actually be </a:t>
            </a:r>
            <a:r>
              <a:rPr lang="en-US" dirty="0" err="1"/>
              <a:t>.Net</a:t>
            </a:r>
            <a:r>
              <a:rPr lang="en-US" dirty="0"/>
              <a:t> Framework 4.5.1, which is the version </a:t>
            </a:r>
            <a:r>
              <a:rPr lang="en-US" dirty="0" smtClean="0"/>
              <a:t>provided with </a:t>
            </a:r>
            <a:r>
              <a:rPr lang="en-US" dirty="0"/>
              <a:t>Windows 8.1 and Windows Server 2012 </a:t>
            </a:r>
            <a:r>
              <a:rPr lang="en-US" dirty="0" smtClean="0"/>
              <a:t>R2,</a:t>
            </a:r>
          </a:p>
          <a:p>
            <a:r>
              <a:rPr lang="en-US" dirty="0" smtClean="0"/>
              <a:t>For the other products, download them from </a:t>
            </a:r>
            <a:r>
              <a:rPr lang="en-US" b="1" i="1" dirty="0" smtClean="0">
                <a:hlinkClick r:id="rId3"/>
              </a:rPr>
              <a:t>http://www.microsoft.com/en-us/download/</a:t>
            </a:r>
            <a:r>
              <a:rPr lang="en-US" b="1" i="1" dirty="0" smtClean="0"/>
              <a:t> .</a:t>
            </a:r>
          </a:p>
          <a:p>
            <a:r>
              <a:rPr lang="en-US" dirty="0" smtClean="0"/>
              <a:t>Download </a:t>
            </a:r>
            <a:r>
              <a:rPr lang="en-US" dirty="0"/>
              <a:t>and install the </a:t>
            </a:r>
            <a:r>
              <a:rPr lang="en-US" sz="1400" b="1" dirty="0">
                <a:solidFill>
                  <a:srgbClr val="0099CC"/>
                </a:solidFill>
              </a:rPr>
              <a:t>Microsoft Visual C++ Redistributable Package </a:t>
            </a:r>
            <a:r>
              <a:rPr lang="en-US" sz="1400" b="1" dirty="0" smtClean="0">
                <a:solidFill>
                  <a:srgbClr val="0099CC"/>
                </a:solidFill>
              </a:rPr>
              <a:t>for Visual </a:t>
            </a:r>
            <a:r>
              <a:rPr lang="en-US" sz="1400" b="1" dirty="0">
                <a:solidFill>
                  <a:srgbClr val="0099CC"/>
                </a:solidFill>
              </a:rPr>
              <a:t>Studio 2013</a:t>
            </a:r>
            <a:r>
              <a:rPr lang="en-US" b="1" dirty="0"/>
              <a:t> </a:t>
            </a:r>
            <a:r>
              <a:rPr lang="en-US" dirty="0"/>
              <a:t>(32-bit or 64-bit version depending upon your operating system</a:t>
            </a:r>
            <a:r>
              <a:rPr lang="en-US" dirty="0" smtClean="0"/>
              <a:t>) from </a:t>
            </a:r>
            <a:r>
              <a:rPr lang="en-US" i="1" dirty="0">
                <a:hlinkClick r:id="rId4"/>
              </a:rPr>
              <a:t>http://</a:t>
            </a:r>
            <a:r>
              <a:rPr lang="en-US" i="1" dirty="0" smtClean="0">
                <a:hlinkClick r:id="rId4"/>
              </a:rPr>
              <a:t>www.microsoft.com/en-us/download/details.aspx?id=40784</a:t>
            </a:r>
            <a:endParaRPr lang="en-US" i="1" dirty="0" smtClean="0"/>
          </a:p>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6</a:t>
            </a:fld>
            <a:endParaRPr lang="en-US"/>
          </a:p>
        </p:txBody>
      </p:sp>
    </p:spTree>
    <p:extLst>
      <p:ext uri="{BB962C8B-B14F-4D97-AF65-F5344CB8AC3E}">
        <p14:creationId xmlns:p14="http://schemas.microsoft.com/office/powerpoint/2010/main" val="42832188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7</a:t>
            </a:fld>
            <a:endParaRPr lang="en-US"/>
          </a:p>
        </p:txBody>
      </p:sp>
    </p:spTree>
    <p:extLst>
      <p:ext uri="{BB962C8B-B14F-4D97-AF65-F5344CB8AC3E}">
        <p14:creationId xmlns:p14="http://schemas.microsoft.com/office/powerpoint/2010/main" val="1030548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8</a:t>
            </a:fld>
            <a:endParaRPr lang="en-US"/>
          </a:p>
        </p:txBody>
      </p:sp>
    </p:spTree>
    <p:extLst>
      <p:ext uri="{BB962C8B-B14F-4D97-AF65-F5344CB8AC3E}">
        <p14:creationId xmlns:p14="http://schemas.microsoft.com/office/powerpoint/2010/main" val="2114410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9</a:t>
            </a:fld>
            <a:endParaRPr lang="en-US"/>
          </a:p>
        </p:txBody>
      </p:sp>
    </p:spTree>
    <p:extLst>
      <p:ext uri="{BB962C8B-B14F-4D97-AF65-F5344CB8AC3E}">
        <p14:creationId xmlns:p14="http://schemas.microsoft.com/office/powerpoint/2010/main" val="2797261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i="1" dirty="0" smtClean="0"/>
          </a:p>
        </p:txBody>
      </p:sp>
      <p:sp>
        <p:nvSpPr>
          <p:cNvPr id="4" name="Slide Number Placeholder 3"/>
          <p:cNvSpPr>
            <a:spLocks noGrp="1"/>
          </p:cNvSpPr>
          <p:nvPr>
            <p:ph type="sldNum" sz="quarter" idx="10"/>
          </p:nvPr>
        </p:nvSpPr>
        <p:spPr/>
        <p:txBody>
          <a:bodyPr/>
          <a:lstStyle/>
          <a:p>
            <a:fld id="{A1999EFF-B461-43B8-AB43-323804820369}" type="slidenum">
              <a:rPr lang="en-US" smtClean="0"/>
              <a:pPr/>
              <a:t>10</a:t>
            </a:fld>
            <a:endParaRPr lang="en-US"/>
          </a:p>
        </p:txBody>
      </p:sp>
    </p:spTree>
    <p:extLst>
      <p:ext uri="{BB962C8B-B14F-4D97-AF65-F5344CB8AC3E}">
        <p14:creationId xmlns:p14="http://schemas.microsoft.com/office/powerpoint/2010/main" val="1637037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solidFill>
            <a:srgbClr val="5F978D"/>
          </a:solidFill>
        </p:spPr>
        <p:txBody>
          <a:bodyPr/>
          <a:lstStyle/>
          <a:p>
            <a:r>
              <a:rPr lang="en-US"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Footer Placeholder 3"/>
          <p:cNvSpPr>
            <a:spLocks noGrp="1"/>
          </p:cNvSpPr>
          <p:nvPr>
            <p:ph type="ftr" sz="quarter" idx="10"/>
          </p:nvPr>
        </p:nvSpPr>
        <p:spPr>
          <a:xfrm>
            <a:off x="457200" y="6248400"/>
            <a:ext cx="5486400" cy="476250"/>
          </a:xfrm>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lvl1pPr>
              <a:defRPr dirty="0" smtClean="0">
                <a:solidFill>
                  <a:srgbClr val="7B7ABB"/>
                </a:solidFill>
              </a:defRPr>
            </a:lvl1pPr>
          </a:lstStyle>
          <a:p>
            <a:r>
              <a:rPr lang="en-US" smtClean="0"/>
              <a:t>10C-</a:t>
            </a:r>
            <a:fld id="{4250732E-103F-4448-A19E-40E77D83F111}" type="slidenum">
              <a:rPr lang="en-US" smtClean="0"/>
              <a:pPr/>
              <a:t>‹#›</a:t>
            </a:fld>
            <a:endParaRPr lang="en-US" smtClean="0"/>
          </a:p>
          <a:p>
            <a:endParaRPr lang="en-US" dirty="0"/>
          </a:p>
        </p:txBody>
      </p:sp>
    </p:spTree>
    <p:extLst>
      <p:ext uri="{BB962C8B-B14F-4D97-AF65-F5344CB8AC3E}">
        <p14:creationId xmlns:p14="http://schemas.microsoft.com/office/powerpoint/2010/main" val="1811373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lvl1pPr>
          </a:lstStyle>
          <a:p>
            <a:r>
              <a:rPr lang="en-US" smtClean="0"/>
              <a:t>10C-</a:t>
            </a:r>
            <a:fld id="{4CB414D4-5431-4B64-B4C7-D237D33C9FD2}" type="slidenum">
              <a:rPr lang="en-US" smtClean="0"/>
              <a:pPr/>
              <a:t>‹#›</a:t>
            </a:fld>
            <a:endParaRPr lang="en-US" smtClean="0"/>
          </a:p>
          <a:p>
            <a:endParaRPr lang="en-US" dirty="0"/>
          </a:p>
        </p:txBody>
      </p:sp>
    </p:spTree>
    <p:extLst>
      <p:ext uri="{BB962C8B-B14F-4D97-AF65-F5344CB8AC3E}">
        <p14:creationId xmlns:p14="http://schemas.microsoft.com/office/powerpoint/2010/main" val="3564881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lvl1pPr>
          </a:lstStyle>
          <a:p>
            <a:r>
              <a:rPr lang="en-US" smtClean="0"/>
              <a:t>10C-</a:t>
            </a:r>
            <a:fld id="{B608132E-9114-4D8F-9FB5-9B53EFA96BCC}" type="slidenum">
              <a:rPr lang="en-US" smtClean="0"/>
              <a:pPr/>
              <a:t>‹#›</a:t>
            </a:fld>
            <a:endParaRPr lang="en-US" smtClean="0"/>
          </a:p>
          <a:p>
            <a:endParaRPr lang="en-US" dirty="0"/>
          </a:p>
        </p:txBody>
      </p:sp>
    </p:spTree>
    <p:extLst>
      <p:ext uri="{BB962C8B-B14F-4D97-AF65-F5344CB8AC3E}">
        <p14:creationId xmlns:p14="http://schemas.microsoft.com/office/powerpoint/2010/main" val="9218052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solidFill>
            <a:srgbClr val="5F978D"/>
          </a:solidFill>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10C-</a:t>
            </a:r>
            <a:fld id="{EC43D296-9823-4A36-B4D9-B8EA590DD996}" type="slidenum">
              <a:rPr lang="en-US" smtClean="0"/>
              <a:pPr/>
              <a:t>‹#›</a:t>
            </a:fld>
            <a:endParaRPr lang="en-US" smtClean="0"/>
          </a:p>
          <a:p>
            <a:endParaRPr lang="en-US" dirty="0"/>
          </a:p>
        </p:txBody>
      </p:sp>
    </p:spTree>
    <p:extLst>
      <p:ext uri="{BB962C8B-B14F-4D97-AF65-F5344CB8AC3E}">
        <p14:creationId xmlns:p14="http://schemas.microsoft.com/office/powerpoint/2010/main" val="17358034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5"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10C-</a:t>
            </a:r>
            <a:fld id="{66CAE269-3BC7-40D2-A5FD-60A2B66A5480}" type="slidenum">
              <a:rPr lang="en-US" smtClean="0"/>
              <a:pPr/>
              <a:t>‹#›</a:t>
            </a:fld>
            <a:endParaRPr lang="en-US" smtClean="0"/>
          </a:p>
          <a:p>
            <a:endParaRPr lang="en-US" dirty="0"/>
          </a:p>
        </p:txBody>
      </p:sp>
    </p:spTree>
    <p:extLst>
      <p:ext uri="{BB962C8B-B14F-4D97-AF65-F5344CB8AC3E}">
        <p14:creationId xmlns:p14="http://schemas.microsoft.com/office/powerpoint/2010/main" val="386187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solidFill>
                  <a:srgbClr val="7B7ABB"/>
                </a:solidFill>
              </a:defRPr>
            </a:lvl1pPr>
          </a:lstStyle>
          <a:p>
            <a:r>
              <a:rPr lang="en-US" smtClean="0"/>
              <a:t>10C-</a:t>
            </a:r>
            <a:fld id="{27E96376-318B-4EC9-9883-A41572FC7F13}" type="slidenum">
              <a:rPr lang="en-US" smtClean="0"/>
              <a:pPr/>
              <a:t>‹#›</a:t>
            </a:fld>
            <a:endParaRPr lang="en-US" smtClean="0"/>
          </a:p>
          <a:p>
            <a:endParaRPr lang="en-US" dirty="0"/>
          </a:p>
        </p:txBody>
      </p:sp>
    </p:spTree>
    <p:extLst>
      <p:ext uri="{BB962C8B-B14F-4D97-AF65-F5344CB8AC3E}">
        <p14:creationId xmlns:p14="http://schemas.microsoft.com/office/powerpoint/2010/main" val="2044362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10C-</a:t>
            </a:r>
            <a:fld id="{A7E4CD93-62E8-4E23-98C0-1D1047BAF6AC}" type="slidenum">
              <a:rPr lang="en-US" smtClean="0"/>
              <a:pPr/>
              <a:t>‹#›</a:t>
            </a:fld>
            <a:endParaRPr lang="en-US" smtClean="0"/>
          </a:p>
          <a:p>
            <a:endParaRPr lang="en-US" dirty="0"/>
          </a:p>
        </p:txBody>
      </p:sp>
    </p:spTree>
    <p:extLst>
      <p:ext uri="{BB962C8B-B14F-4D97-AF65-F5344CB8AC3E}">
        <p14:creationId xmlns:p14="http://schemas.microsoft.com/office/powerpoint/2010/main" val="1181881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8" name="Rectangle 6"/>
          <p:cNvSpPr>
            <a:spLocks noGrp="1" noChangeArrowheads="1"/>
          </p:cNvSpPr>
          <p:nvPr>
            <p:ph type="sldNum" sz="quarter" idx="11"/>
          </p:nvPr>
        </p:nvSpPr>
        <p:spPr>
          <a:ln/>
        </p:spPr>
        <p:txBody>
          <a:bodyPr/>
          <a:lstStyle>
            <a:lvl1pPr>
              <a:defRPr/>
            </a:lvl1pPr>
          </a:lstStyle>
          <a:p>
            <a:r>
              <a:rPr lang="en-US" smtClean="0"/>
              <a:t>10C-</a:t>
            </a:r>
            <a:fld id="{53B6FA0B-FAFF-4601-BD1E-EF8F9BF98928}" type="slidenum">
              <a:rPr lang="en-US" smtClean="0"/>
              <a:pPr/>
              <a:t>‹#›</a:t>
            </a:fld>
            <a:endParaRPr lang="en-US" smtClean="0"/>
          </a:p>
          <a:p>
            <a:endParaRPr lang="en-US" dirty="0"/>
          </a:p>
        </p:txBody>
      </p:sp>
    </p:spTree>
    <p:extLst>
      <p:ext uri="{BB962C8B-B14F-4D97-AF65-F5344CB8AC3E}">
        <p14:creationId xmlns:p14="http://schemas.microsoft.com/office/powerpoint/2010/main" val="3528078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4"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10C-</a:t>
            </a:r>
            <a:fld id="{1F32B5E2-B9AE-440C-B44D-6AA0A69CD7E4}" type="slidenum">
              <a:rPr lang="en-US" smtClean="0"/>
              <a:pPr/>
              <a:t>‹#›</a:t>
            </a:fld>
            <a:endParaRPr lang="en-US" smtClean="0"/>
          </a:p>
          <a:p>
            <a:endParaRPr lang="en-US" dirty="0"/>
          </a:p>
        </p:txBody>
      </p:sp>
    </p:spTree>
    <p:extLst>
      <p:ext uri="{BB962C8B-B14F-4D97-AF65-F5344CB8AC3E}">
        <p14:creationId xmlns:p14="http://schemas.microsoft.com/office/powerpoint/2010/main" val="3527310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3" name="Rectangle 6"/>
          <p:cNvSpPr>
            <a:spLocks noGrp="1" noChangeArrowheads="1"/>
          </p:cNvSpPr>
          <p:nvPr>
            <p:ph type="sldNum" sz="quarter" idx="11"/>
          </p:nvPr>
        </p:nvSpPr>
        <p:spPr>
          <a:ln/>
        </p:spPr>
        <p:txBody>
          <a:bodyPr/>
          <a:lstStyle>
            <a:lvl1pPr>
              <a:defRPr/>
            </a:lvl1pPr>
          </a:lstStyle>
          <a:p>
            <a:r>
              <a:rPr lang="en-US" smtClean="0"/>
              <a:t>10C-</a:t>
            </a:r>
            <a:fld id="{0761E05D-5330-4BAF-BAFD-91A3FDE00972}" type="slidenum">
              <a:rPr lang="en-US" smtClean="0"/>
              <a:pPr/>
              <a:t>‹#›</a:t>
            </a:fld>
            <a:endParaRPr lang="en-US" smtClean="0"/>
          </a:p>
          <a:p>
            <a:endParaRPr lang="en-US" dirty="0"/>
          </a:p>
        </p:txBody>
      </p:sp>
    </p:spTree>
    <p:extLst>
      <p:ext uri="{BB962C8B-B14F-4D97-AF65-F5344CB8AC3E}">
        <p14:creationId xmlns:p14="http://schemas.microsoft.com/office/powerpoint/2010/main" val="3784812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6" name="Rectangle 6"/>
          <p:cNvSpPr>
            <a:spLocks noGrp="1" noChangeArrowheads="1"/>
          </p:cNvSpPr>
          <p:nvPr>
            <p:ph type="sldNum" sz="quarter" idx="11"/>
          </p:nvPr>
        </p:nvSpPr>
        <p:spPr>
          <a:ln/>
        </p:spPr>
        <p:txBody>
          <a:bodyPr/>
          <a:lstStyle>
            <a:lvl1pPr>
              <a:defRPr/>
            </a:lvl1pPr>
          </a:lstStyle>
          <a:p>
            <a:r>
              <a:rPr lang="en-US" smtClean="0"/>
              <a:t>10C-</a:t>
            </a:r>
            <a:fld id="{4E80CE76-E788-42FD-BCC5-45B80CEC586C}" type="slidenum">
              <a:rPr lang="en-US" smtClean="0"/>
              <a:pPr/>
              <a:t>‹#›</a:t>
            </a:fld>
            <a:endParaRPr lang="en-US" smtClean="0"/>
          </a:p>
          <a:p>
            <a:endParaRPr lang="en-US" dirty="0"/>
          </a:p>
        </p:txBody>
      </p:sp>
    </p:spTree>
    <p:extLst>
      <p:ext uri="{BB962C8B-B14F-4D97-AF65-F5344CB8AC3E}">
        <p14:creationId xmlns:p14="http://schemas.microsoft.com/office/powerpoint/2010/main" val="3407626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6" name="Rectangle 6"/>
          <p:cNvSpPr>
            <a:spLocks noGrp="1" noChangeArrowheads="1"/>
          </p:cNvSpPr>
          <p:nvPr>
            <p:ph type="sldNum" sz="quarter" idx="11"/>
          </p:nvPr>
        </p:nvSpPr>
        <p:spPr>
          <a:ln/>
        </p:spPr>
        <p:txBody>
          <a:bodyPr/>
          <a:lstStyle>
            <a:lvl1pPr>
              <a:defRPr/>
            </a:lvl1pPr>
          </a:lstStyle>
          <a:p>
            <a:r>
              <a:rPr lang="en-US" smtClean="0"/>
              <a:t>10C-</a:t>
            </a:r>
            <a:fld id="{4DC66733-1AED-4C12-998B-DDE681A06B7D}" type="slidenum">
              <a:rPr lang="en-US" smtClean="0"/>
              <a:pPr/>
              <a:t>‹#›</a:t>
            </a:fld>
            <a:endParaRPr lang="en-US" smtClean="0"/>
          </a:p>
          <a:p>
            <a:endParaRPr lang="en-US" dirty="0"/>
          </a:p>
        </p:txBody>
      </p:sp>
    </p:spTree>
    <p:extLst>
      <p:ext uri="{BB962C8B-B14F-4D97-AF65-F5344CB8AC3E}">
        <p14:creationId xmlns:p14="http://schemas.microsoft.com/office/powerpoint/2010/main" val="119264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solidFill>
            <a:srgbClr val="5F978D"/>
          </a:solid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Rectangle 5"/>
          <p:cNvSpPr>
            <a:spLocks noGrp="1" noChangeArrowheads="1"/>
          </p:cNvSpPr>
          <p:nvPr>
            <p:ph type="ftr" sz="quarter" idx="3"/>
          </p:nvPr>
        </p:nvSpPr>
        <p:spPr bwMode="auto">
          <a:xfrm>
            <a:off x="457200" y="6248400"/>
            <a:ext cx="5410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solidFill>
                  <a:srgbClr val="0099CC"/>
                </a:solidFill>
                <a:latin typeface="Arial" charset="0"/>
                <a:cs typeface="+mn-cs"/>
              </a:defRPr>
            </a:lvl1pPr>
          </a:lstStyle>
          <a:p>
            <a:pPr>
              <a:defRPr/>
            </a:pPr>
            <a:r>
              <a:rPr lang="en-US" dirty="0" smtClean="0">
                <a:solidFill>
                  <a:srgbClr val="D57A15"/>
                </a:solidFill>
              </a:rPr>
              <a:t>KROENKE AND AUER - DATABASE PROCESSING, 14th Edition  </a:t>
            </a:r>
            <a:r>
              <a:rPr lang="en-US" dirty="0" smtClean="0">
                <a:solidFill>
                  <a:srgbClr val="5F978D"/>
                </a:solidFill>
              </a:rPr>
              <a:t>© 2016 Pearson Education, Inc.</a:t>
            </a:r>
            <a:endParaRPr lang="en-US" dirty="0">
              <a:solidFill>
                <a:srgbClr val="5F978D"/>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rgbClr val="7B7ABB"/>
                </a:solidFill>
                <a:latin typeface="Arial" panose="020B0604020202020204" pitchFamily="34" charset="0"/>
                <a:cs typeface="+mn-cs"/>
              </a:defRPr>
            </a:lvl1pPr>
          </a:lstStyle>
          <a:p>
            <a:r>
              <a:rPr lang="en-US" smtClean="0"/>
              <a:t>10C-</a:t>
            </a:r>
            <a:fld id="{6EFF2E14-D91A-427F-A42E-5C1BD207A68E}" type="slidenum">
              <a:rPr lang="en-US" smtClean="0"/>
              <a:pPr/>
              <a:t>‹#›</a:t>
            </a:fld>
            <a:endParaRPr lang="en-US" smtClean="0"/>
          </a:p>
          <a:p>
            <a:endParaRPr lang="en-US" dirty="0"/>
          </a:p>
        </p:txBody>
      </p:sp>
    </p:spTree>
    <p:extLst>
      <p:ext uri="{BB962C8B-B14F-4D97-AF65-F5344CB8AC3E}">
        <p14:creationId xmlns:p14="http://schemas.microsoft.com/office/powerpoint/2010/main" val="3175947736"/>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Lst>
  <p:timing>
    <p:tnLst>
      <p:par>
        <p:cTn id="1" dur="indefinite" restart="never" nodeType="tmRoot"/>
      </p:par>
    </p:tnLst>
  </p:timing>
  <p:hf hdr="0" dt="0"/>
  <p:txStyles>
    <p:titleStyle>
      <a:lvl1pPr algn="ctr" rtl="0" eaLnBrk="1" fontAlgn="base" hangingPunct="1">
        <a:spcBef>
          <a:spcPct val="0"/>
        </a:spcBef>
        <a:spcAft>
          <a:spcPct val="0"/>
        </a:spcAft>
        <a:defRPr sz="4400">
          <a:solidFill>
            <a:schemeClr val="bg1"/>
          </a:solidFill>
          <a:latin typeface="+mj-lt"/>
          <a:ea typeface="+mj-ea"/>
          <a:cs typeface="+mj-cs"/>
        </a:defRPr>
      </a:lvl1pPr>
      <a:lvl2pPr algn="ctr" rtl="0" eaLnBrk="1" fontAlgn="base" hangingPunct="1">
        <a:spcBef>
          <a:spcPct val="0"/>
        </a:spcBef>
        <a:spcAft>
          <a:spcPct val="0"/>
        </a:spcAft>
        <a:defRPr sz="4400">
          <a:solidFill>
            <a:schemeClr val="bg1"/>
          </a:solidFill>
          <a:latin typeface="Arial" charset="0"/>
        </a:defRPr>
      </a:lvl2pPr>
      <a:lvl3pPr algn="ctr" rtl="0" eaLnBrk="1" fontAlgn="base" hangingPunct="1">
        <a:spcBef>
          <a:spcPct val="0"/>
        </a:spcBef>
        <a:spcAft>
          <a:spcPct val="0"/>
        </a:spcAft>
        <a:defRPr sz="4400">
          <a:solidFill>
            <a:schemeClr val="bg1"/>
          </a:solidFill>
          <a:latin typeface="Arial" charset="0"/>
        </a:defRPr>
      </a:lvl3pPr>
      <a:lvl4pPr algn="ctr" rtl="0" eaLnBrk="1" fontAlgn="base" hangingPunct="1">
        <a:spcBef>
          <a:spcPct val="0"/>
        </a:spcBef>
        <a:spcAft>
          <a:spcPct val="0"/>
        </a:spcAft>
        <a:defRPr sz="4400">
          <a:solidFill>
            <a:schemeClr val="bg1"/>
          </a:solidFill>
          <a:latin typeface="Arial" charset="0"/>
        </a:defRPr>
      </a:lvl4pPr>
      <a:lvl5pPr algn="ctr" rtl="0" eaLnBrk="1" fontAlgn="base" hangingPunct="1">
        <a:spcBef>
          <a:spcPct val="0"/>
        </a:spcBef>
        <a:spcAft>
          <a:spcPct val="0"/>
        </a:spcAft>
        <a:defRPr sz="4400">
          <a:solidFill>
            <a:schemeClr val="bg1"/>
          </a:solidFill>
          <a:latin typeface="Arial" charset="0"/>
        </a:defRPr>
      </a:lvl5pPr>
      <a:lvl6pPr marL="457200" algn="ctr" rtl="0" eaLnBrk="1" fontAlgn="base" hangingPunct="1">
        <a:spcBef>
          <a:spcPct val="0"/>
        </a:spcBef>
        <a:spcAft>
          <a:spcPct val="0"/>
        </a:spcAft>
        <a:defRPr sz="4400">
          <a:solidFill>
            <a:schemeClr val="bg1"/>
          </a:solidFill>
          <a:latin typeface="Arial" charset="0"/>
        </a:defRPr>
      </a:lvl6pPr>
      <a:lvl7pPr marL="914400" algn="ctr" rtl="0" eaLnBrk="1" fontAlgn="base" hangingPunct="1">
        <a:spcBef>
          <a:spcPct val="0"/>
        </a:spcBef>
        <a:spcAft>
          <a:spcPct val="0"/>
        </a:spcAft>
        <a:defRPr sz="4400">
          <a:solidFill>
            <a:schemeClr val="bg1"/>
          </a:solidFill>
          <a:latin typeface="Arial" charset="0"/>
        </a:defRPr>
      </a:lvl7pPr>
      <a:lvl8pPr marL="1371600" algn="ctr" rtl="0" eaLnBrk="1" fontAlgn="base" hangingPunct="1">
        <a:spcBef>
          <a:spcPct val="0"/>
        </a:spcBef>
        <a:spcAft>
          <a:spcPct val="0"/>
        </a:spcAft>
        <a:defRPr sz="4400">
          <a:solidFill>
            <a:schemeClr val="bg1"/>
          </a:solidFill>
          <a:latin typeface="Arial" charset="0"/>
        </a:defRPr>
      </a:lvl8pPr>
      <a:lvl9pPr marL="1828800" algn="ctr" rtl="0" eaLnBrk="1" fontAlgn="base" hangingPunct="1">
        <a:spcBef>
          <a:spcPct val="0"/>
        </a:spcBef>
        <a:spcAft>
          <a:spcPct val="0"/>
        </a:spcAft>
        <a:defRPr sz="4400">
          <a:solidFill>
            <a:schemeClr val="bg1"/>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cid:3287383400_2177562"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www.mysql.com/products/"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dev.mysql.com/downloads/mysql/5.6.html" TargetMode="External"/><Relationship Id="rId4" Type="http://schemas.openxmlformats.org/officeDocument/2006/relationships/hyperlink" Target="http://www.mysql.com/products/enterprise/"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dev.mysql.com/downloads/windows/installer/"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1" y="2362200"/>
            <a:ext cx="3352800" cy="3800745"/>
          </a:xfrm>
          <a:prstGeom prst="rect">
            <a:avLst/>
          </a:prstGeom>
        </p:spPr>
      </p:pic>
      <p:sp>
        <p:nvSpPr>
          <p:cNvPr id="15363" name="Rectangle 2"/>
          <p:cNvSpPr>
            <a:spLocks noGrp="1" noChangeArrowheads="1"/>
          </p:cNvSpPr>
          <p:nvPr>
            <p:ph type="ctrTitle"/>
          </p:nvPr>
        </p:nvSpPr>
        <p:spPr>
          <a:xfrm>
            <a:off x="0" y="0"/>
            <a:ext cx="9144000" cy="2362200"/>
          </a:xfrm>
          <a:solidFill>
            <a:srgbClr val="5F978D"/>
          </a:solidFill>
        </p:spPr>
        <p:txBody>
          <a:bodyPr/>
          <a:lstStyle/>
          <a:p>
            <a:pPr eaLnBrk="1" hangingPunct="1">
              <a:spcBef>
                <a:spcPct val="20000"/>
              </a:spcBef>
              <a:defRPr/>
            </a:pPr>
            <a:r>
              <a:rPr lang="en-US" sz="4000" dirty="0" smtClean="0"/>
              <a:t/>
            </a:r>
            <a:br>
              <a:rPr lang="en-US" sz="4000" dirty="0" smtClean="0"/>
            </a:br>
            <a:r>
              <a:rPr lang="en-US" sz="4000" dirty="0" smtClean="0">
                <a:latin typeface="Calibri" pitchFamily="34" charset="0"/>
                <a:cs typeface="Calibri" pitchFamily="34" charset="0"/>
              </a:rPr>
              <a:t>David M. Kroenke and David J. Auer</a:t>
            </a:r>
            <a:br>
              <a:rPr lang="en-US" sz="4000" dirty="0" smtClean="0">
                <a:latin typeface="Calibri" pitchFamily="34" charset="0"/>
                <a:cs typeface="Calibri" pitchFamily="34" charset="0"/>
              </a:rPr>
            </a:br>
            <a:r>
              <a:rPr lang="en-US" sz="4000" dirty="0" smtClean="0">
                <a:latin typeface="Calibri" pitchFamily="34" charset="0"/>
                <a:cs typeface="Calibri" pitchFamily="34" charset="0"/>
              </a:rPr>
              <a:t>Database Processing:</a:t>
            </a:r>
            <a:br>
              <a:rPr lang="en-US" sz="4000" dirty="0" smtClean="0">
                <a:latin typeface="Calibri" pitchFamily="34" charset="0"/>
                <a:cs typeface="Calibri" pitchFamily="34" charset="0"/>
              </a:rPr>
            </a:br>
            <a:r>
              <a:rPr lang="en-US" sz="3200" dirty="0" smtClean="0">
                <a:solidFill>
                  <a:schemeClr val="bg1">
                    <a:lumMod val="85000"/>
                  </a:schemeClr>
                </a:solidFill>
                <a:latin typeface="Calibri" pitchFamily="34" charset="0"/>
                <a:cs typeface="Calibri" pitchFamily="34" charset="0"/>
              </a:rPr>
              <a:t>Fundamentals, Design, and Implementation</a:t>
            </a:r>
            <a:r>
              <a:rPr lang="en-US" sz="4000" dirty="0" smtClean="0">
                <a:solidFill>
                  <a:srgbClr val="B3B3B3"/>
                </a:solidFill>
                <a:latin typeface="Calibri" pitchFamily="34" charset="0"/>
                <a:cs typeface="Calibri" pitchFamily="34" charset="0"/>
              </a:rPr>
              <a:t/>
            </a:r>
            <a:br>
              <a:rPr lang="en-US" sz="4000" dirty="0" smtClean="0">
                <a:solidFill>
                  <a:srgbClr val="B3B3B3"/>
                </a:solidFill>
                <a:latin typeface="Calibri" pitchFamily="34" charset="0"/>
                <a:cs typeface="Calibri" pitchFamily="34" charset="0"/>
              </a:rPr>
            </a:br>
            <a:endParaRPr lang="en-US" sz="4000" dirty="0" smtClean="0">
              <a:latin typeface="Calibri" pitchFamily="34" charset="0"/>
              <a:cs typeface="Calibri" pitchFamily="34" charset="0"/>
            </a:endParaRPr>
          </a:p>
        </p:txBody>
      </p:sp>
      <p:sp>
        <p:nvSpPr>
          <p:cNvPr id="15362" name="Rectangle 5"/>
          <p:cNvSpPr>
            <a:spLocks noChangeArrowheads="1"/>
          </p:cNvSpPr>
          <p:nvPr/>
        </p:nvSpPr>
        <p:spPr bwMode="auto">
          <a:xfrm>
            <a:off x="3352800" y="2362200"/>
            <a:ext cx="5791200" cy="3810000"/>
          </a:xfrm>
          <a:prstGeom prst="rect">
            <a:avLst/>
          </a:prstGeom>
          <a:noFill/>
          <a:ln w="9525">
            <a:noFill/>
            <a:miter lim="800000"/>
            <a:headEnd/>
            <a:tailEnd/>
          </a:ln>
        </p:spPr>
        <p:txBody>
          <a:bodyPr/>
          <a:lstStyle/>
          <a:p>
            <a:pPr algn="ctr">
              <a:spcBef>
                <a:spcPct val="20000"/>
              </a:spcBef>
            </a:pPr>
            <a:endParaRPr lang="en-US" sz="1000" b="1" dirty="0">
              <a:solidFill>
                <a:srgbClr val="3399FF"/>
              </a:solidFill>
            </a:endParaRPr>
          </a:p>
          <a:p>
            <a:pPr algn="ctr">
              <a:spcBef>
                <a:spcPct val="20000"/>
              </a:spcBef>
            </a:pPr>
            <a:r>
              <a:rPr lang="en-US" sz="3600" b="1" dirty="0">
                <a:solidFill>
                  <a:srgbClr val="D57A15"/>
                </a:solidFill>
                <a:latin typeface="Calibri" pitchFamily="34" charset="0"/>
                <a:cs typeface="Calibri" pitchFamily="34" charset="0"/>
              </a:rPr>
              <a:t>Chapter </a:t>
            </a:r>
            <a:r>
              <a:rPr lang="en-US" sz="3600" b="1" dirty="0" smtClean="0">
                <a:solidFill>
                  <a:srgbClr val="D57A15"/>
                </a:solidFill>
                <a:latin typeface="Calibri" pitchFamily="34" charset="0"/>
                <a:cs typeface="Calibri" pitchFamily="34" charset="0"/>
              </a:rPr>
              <a:t>Ten C:</a:t>
            </a:r>
            <a:endParaRPr lang="en-US" sz="3600" b="1" dirty="0">
              <a:solidFill>
                <a:srgbClr val="D57A15"/>
              </a:solidFill>
              <a:latin typeface="Calibri" pitchFamily="34" charset="0"/>
              <a:cs typeface="Calibri" pitchFamily="34" charset="0"/>
            </a:endParaRPr>
          </a:p>
          <a:p>
            <a:pPr algn="ctr" eaLnBrk="1" hangingPunct="1">
              <a:spcBef>
                <a:spcPts val="600"/>
              </a:spcBef>
            </a:pPr>
            <a:r>
              <a:rPr lang="en-US" sz="4000" b="1" dirty="0" smtClean="0">
                <a:solidFill>
                  <a:srgbClr val="5F978D"/>
                </a:solidFill>
                <a:latin typeface="Calibri" panose="020F0502020204030204" pitchFamily="34" charset="0"/>
                <a:ea typeface="Calibri" panose="020F0502020204030204" pitchFamily="34" charset="0"/>
                <a:cs typeface="Calibri" panose="020F0502020204030204" pitchFamily="34" charset="0"/>
              </a:rPr>
              <a:t>Managing </a:t>
            </a:r>
            <a:r>
              <a:rPr lang="en-US" sz="4000" b="1" dirty="0">
                <a:solidFill>
                  <a:srgbClr val="5F978D"/>
                </a:solidFill>
                <a:latin typeface="Calibri" panose="020F0502020204030204" pitchFamily="34" charset="0"/>
                <a:ea typeface="Calibri" panose="020F0502020204030204" pitchFamily="34" charset="0"/>
                <a:cs typeface="Calibri" panose="020F0502020204030204" pitchFamily="34" charset="0"/>
              </a:rPr>
              <a:t>Databases with</a:t>
            </a:r>
          </a:p>
          <a:p>
            <a:pPr algn="ctr" eaLnBrk="1" hangingPunct="1">
              <a:spcBef>
                <a:spcPts val="600"/>
              </a:spcBef>
            </a:pPr>
            <a:r>
              <a:rPr lang="en-US" sz="4000" b="1" dirty="0" smtClean="0">
                <a:solidFill>
                  <a:srgbClr val="5F978D"/>
                </a:solidFill>
                <a:latin typeface="Calibri" panose="020F0502020204030204" pitchFamily="34" charset="0"/>
                <a:ea typeface="Calibri" panose="020F0502020204030204" pitchFamily="34" charset="0"/>
                <a:cs typeface="Calibri" panose="020F0502020204030204" pitchFamily="34" charset="0"/>
              </a:rPr>
              <a:t>MySQL 5.6</a:t>
            </a:r>
          </a:p>
          <a:p>
            <a:pPr algn="ctr">
              <a:spcBef>
                <a:spcPts val="600"/>
              </a:spcBef>
            </a:pPr>
            <a:r>
              <a:rPr lang="en-US" sz="3200" b="1" dirty="0">
                <a:solidFill>
                  <a:srgbClr val="5F978D"/>
                </a:solidFill>
                <a:latin typeface="Calibri" panose="020F0502020204030204" pitchFamily="34" charset="0"/>
                <a:ea typeface="Calibri" panose="020F0502020204030204" pitchFamily="34" charset="0"/>
                <a:cs typeface="Calibri" panose="020F0502020204030204" pitchFamily="34" charset="0"/>
              </a:rPr>
              <a:t>Part 1: Installing </a:t>
            </a:r>
            <a:r>
              <a:rPr lang="en-US" sz="3200" b="1" dirty="0" smtClean="0">
                <a:solidFill>
                  <a:srgbClr val="5F978D"/>
                </a:solidFill>
                <a:latin typeface="Calibri" panose="020F0502020204030204" pitchFamily="34" charset="0"/>
                <a:ea typeface="Calibri" panose="020F0502020204030204" pitchFamily="34" charset="0"/>
                <a:cs typeface="Calibri" panose="020F0502020204030204" pitchFamily="34" charset="0"/>
              </a:rPr>
              <a:t>MySQL and </a:t>
            </a:r>
            <a:r>
              <a:rPr lang="en-US" sz="3200" b="1" dirty="0">
                <a:solidFill>
                  <a:srgbClr val="5F978D"/>
                </a:solidFill>
                <a:latin typeface="Calibri" panose="020F0502020204030204" pitchFamily="34" charset="0"/>
                <a:ea typeface="Calibri" panose="020F0502020204030204" pitchFamily="34" charset="0"/>
                <a:cs typeface="Calibri" panose="020F0502020204030204" pitchFamily="34" charset="0"/>
              </a:rPr>
              <a:t>Building the Cape </a:t>
            </a:r>
            <a:r>
              <a:rPr lang="en-US" sz="3200" b="1" dirty="0" err="1">
                <a:solidFill>
                  <a:srgbClr val="5F978D"/>
                </a:solidFill>
                <a:latin typeface="Calibri" panose="020F0502020204030204" pitchFamily="34" charset="0"/>
                <a:ea typeface="Calibri" panose="020F0502020204030204" pitchFamily="34" charset="0"/>
                <a:cs typeface="Calibri" panose="020F0502020204030204" pitchFamily="34" charset="0"/>
              </a:rPr>
              <a:t>Codd</a:t>
            </a:r>
            <a:r>
              <a:rPr lang="en-US" sz="3200" b="1" dirty="0">
                <a:solidFill>
                  <a:srgbClr val="5F978D"/>
                </a:solidFill>
                <a:latin typeface="Calibri" panose="020F0502020204030204" pitchFamily="34" charset="0"/>
                <a:ea typeface="Calibri" panose="020F0502020204030204" pitchFamily="34" charset="0"/>
                <a:cs typeface="Calibri" panose="020F0502020204030204" pitchFamily="34" charset="0"/>
              </a:rPr>
              <a:t> </a:t>
            </a:r>
            <a:r>
              <a:rPr lang="en-US" sz="3200" b="1" dirty="0" smtClean="0">
                <a:solidFill>
                  <a:srgbClr val="5F978D"/>
                </a:solidFill>
                <a:latin typeface="Calibri" panose="020F0502020204030204" pitchFamily="34" charset="0"/>
                <a:ea typeface="Calibri" panose="020F0502020204030204" pitchFamily="34" charset="0"/>
                <a:cs typeface="Calibri" panose="020F0502020204030204" pitchFamily="34" charset="0"/>
              </a:rPr>
              <a:t>Database</a:t>
            </a:r>
            <a:endParaRPr lang="en-US" sz="3200" b="1" dirty="0">
              <a:solidFill>
                <a:srgbClr val="5F978D"/>
              </a:solidFill>
              <a:latin typeface="Calibri" panose="020F0502020204030204" pitchFamily="34" charset="0"/>
              <a:ea typeface="Calibri" panose="020F0502020204030204" pitchFamily="34" charset="0"/>
              <a:cs typeface="Calibri" panose="020F0502020204030204" pitchFamily="34" charset="0"/>
            </a:endParaRPr>
          </a:p>
          <a:p>
            <a:pPr algn="ctr" eaLnBrk="1" hangingPunct="1">
              <a:spcBef>
                <a:spcPts val="600"/>
              </a:spcBef>
            </a:pPr>
            <a:r>
              <a:rPr lang="en-US" sz="4000" b="1" dirty="0" smtClean="0">
                <a:solidFill>
                  <a:srgbClr val="5F978D"/>
                </a:solidFill>
                <a:latin typeface="Calibri" panose="020F0502020204030204" pitchFamily="34" charset="0"/>
                <a:ea typeface="Calibri" panose="020F0502020204030204" pitchFamily="34" charset="0"/>
                <a:cs typeface="Calibri" panose="020F0502020204030204" pitchFamily="34" charset="0"/>
              </a:rPr>
              <a:t> </a:t>
            </a:r>
            <a:endParaRPr lang="en-US" sz="4000" b="1" dirty="0">
              <a:solidFill>
                <a:srgbClr val="5F978D"/>
              </a:solidFill>
              <a:latin typeface="Calibri" pitchFamily="34" charset="0"/>
              <a:cs typeface="Calibri" pitchFamily="34" charset="0"/>
            </a:endParaRPr>
          </a:p>
          <a:p>
            <a:pPr>
              <a:spcBef>
                <a:spcPct val="20000"/>
              </a:spcBef>
            </a:pPr>
            <a:r>
              <a:rPr lang="en-US" sz="4000" b="1" dirty="0"/>
              <a:t>	</a:t>
            </a:r>
          </a:p>
        </p:txBody>
      </p:sp>
      <p:sp>
        <p:nvSpPr>
          <p:cNvPr id="2055" name="Rectangle 7"/>
          <p:cNvSpPr>
            <a:spLocks noChangeArrowheads="1"/>
          </p:cNvSpPr>
          <p:nvPr/>
        </p:nvSpPr>
        <p:spPr bwMode="auto">
          <a:xfrm>
            <a:off x="457200" y="1524000"/>
            <a:ext cx="8001000" cy="1600200"/>
          </a:xfrm>
          <a:prstGeom prst="rect">
            <a:avLst/>
          </a:prstGeom>
          <a:noFill/>
          <a:ln w="9525">
            <a:noFill/>
            <a:miter lim="800000"/>
            <a:headEnd/>
            <a:tailEnd/>
          </a:ln>
          <a:effectLst/>
        </p:spPr>
        <p:txBody>
          <a:bodyPr/>
          <a:lstStyle/>
          <a:p>
            <a:pPr>
              <a:spcBef>
                <a:spcPct val="20000"/>
              </a:spcBef>
              <a:defRPr/>
            </a:pPr>
            <a:endParaRPr lang="en-US" sz="3200" dirty="0">
              <a:solidFill>
                <a:schemeClr val="bg2">
                  <a:lumMod val="60000"/>
                  <a:lumOff val="40000"/>
                </a:schemeClr>
              </a:solidFill>
              <a:cs typeface="+mn-cs"/>
            </a:endParaRPr>
          </a:p>
        </p:txBody>
      </p:sp>
      <p:cxnSp>
        <p:nvCxnSpPr>
          <p:cNvPr id="10" name="Straight Connector 9"/>
          <p:cNvCxnSpPr/>
          <p:nvPr/>
        </p:nvCxnSpPr>
        <p:spPr>
          <a:xfrm>
            <a:off x="0" y="23622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4912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52034" y="1289173"/>
            <a:ext cx="8234765" cy="4578173"/>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a:t>
            </a:r>
            <a:r>
              <a:rPr lang="en-US" sz="2000" dirty="0"/>
              <a:t>Select Products and Features Screen - </a:t>
            </a:r>
            <a:r>
              <a:rPr lang="en-US" sz="2000" dirty="0" smtClean="0"/>
              <a:t>Applications</a:t>
            </a:r>
            <a:endParaRPr lang="en-US" sz="20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r>
              <a:rPr lang="en-US" smtClean="0"/>
              <a:t>10C-</a:t>
            </a:r>
            <a:fld id="{66CAE269-3BC7-40D2-A5FD-60A2B66A5480}" type="slidenum">
              <a:rPr lang="en-US" smtClean="0"/>
              <a:pPr/>
              <a:t>10</a:t>
            </a:fld>
            <a:endParaRPr lang="en-US" smtClean="0"/>
          </a:p>
          <a:p>
            <a:endParaRPr lang="en-US" dirty="0"/>
          </a:p>
        </p:txBody>
      </p:sp>
    </p:spTree>
    <p:extLst>
      <p:ext uri="{BB962C8B-B14F-4D97-AF65-F5344CB8AC3E}">
        <p14:creationId xmlns:p14="http://schemas.microsoft.com/office/powerpoint/2010/main" val="46412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452034" y="1289227"/>
            <a:ext cx="8234765" cy="4578173"/>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a:t>
            </a:r>
            <a:r>
              <a:rPr lang="en-US" sz="2000" dirty="0"/>
              <a:t>Select Products and Features Screen </a:t>
            </a:r>
            <a:r>
              <a:rPr lang="en-US" sz="2000" dirty="0" smtClean="0"/>
              <a:t>– MySQL Connectors</a:t>
            </a:r>
            <a:endParaRPr lang="en-US" sz="20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r>
              <a:rPr lang="en-US" smtClean="0"/>
              <a:t>10C-</a:t>
            </a:r>
            <a:fld id="{66CAE269-3BC7-40D2-A5FD-60A2B66A5480}" type="slidenum">
              <a:rPr lang="en-US" smtClean="0"/>
              <a:pPr/>
              <a:t>11</a:t>
            </a:fld>
            <a:endParaRPr lang="en-US" smtClean="0"/>
          </a:p>
          <a:p>
            <a:endParaRPr lang="en-US" dirty="0"/>
          </a:p>
        </p:txBody>
      </p:sp>
    </p:spTree>
    <p:extLst>
      <p:ext uri="{BB962C8B-B14F-4D97-AF65-F5344CB8AC3E}">
        <p14:creationId xmlns:p14="http://schemas.microsoft.com/office/powerpoint/2010/main" val="3233319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452034" y="1289226"/>
            <a:ext cx="8234766" cy="4578173"/>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a:t>
            </a:r>
            <a:r>
              <a:rPr lang="en-US" sz="2000" dirty="0"/>
              <a:t>Installation Screen</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r>
              <a:rPr lang="en-US" smtClean="0"/>
              <a:t>10C-</a:t>
            </a:r>
            <a:fld id="{66CAE269-3BC7-40D2-A5FD-60A2B66A5480}" type="slidenum">
              <a:rPr lang="en-US" smtClean="0"/>
              <a:pPr/>
              <a:t>12</a:t>
            </a:fld>
            <a:endParaRPr lang="en-US" smtClean="0"/>
          </a:p>
          <a:p>
            <a:endParaRPr lang="en-US" dirty="0"/>
          </a:p>
        </p:txBody>
      </p:sp>
    </p:spTree>
    <p:extLst>
      <p:ext uri="{BB962C8B-B14F-4D97-AF65-F5344CB8AC3E}">
        <p14:creationId xmlns:p14="http://schemas.microsoft.com/office/powerpoint/2010/main" val="17404059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452034" y="1267270"/>
            <a:ext cx="8234766" cy="4578173"/>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a:t>
            </a:r>
            <a:r>
              <a:rPr lang="en-US" sz="2000" dirty="0"/>
              <a:t>Product Configuration </a:t>
            </a:r>
            <a:r>
              <a:rPr lang="en-US" sz="2000" dirty="0" smtClean="0"/>
              <a:t>Screen</a:t>
            </a:r>
            <a:endParaRPr lang="en-US" sz="20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r>
              <a:rPr lang="en-US" smtClean="0"/>
              <a:t>10C-</a:t>
            </a:r>
            <a:fld id="{66CAE269-3BC7-40D2-A5FD-60A2B66A5480}" type="slidenum">
              <a:rPr lang="en-US" smtClean="0"/>
              <a:pPr/>
              <a:t>13</a:t>
            </a:fld>
            <a:endParaRPr lang="en-US" smtClean="0"/>
          </a:p>
          <a:p>
            <a:endParaRPr lang="en-US" dirty="0"/>
          </a:p>
        </p:txBody>
      </p:sp>
    </p:spTree>
    <p:extLst>
      <p:ext uri="{BB962C8B-B14F-4D97-AF65-F5344CB8AC3E}">
        <p14:creationId xmlns:p14="http://schemas.microsoft.com/office/powerpoint/2010/main" val="2631205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52034" y="1267270"/>
            <a:ext cx="8245475" cy="4578173"/>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a:t>
            </a:r>
            <a:r>
              <a:rPr lang="en-US" sz="2000" dirty="0"/>
              <a:t>Type and Networking Screen</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r>
              <a:rPr lang="en-US" smtClean="0"/>
              <a:t>10C-</a:t>
            </a:r>
            <a:fld id="{66CAE269-3BC7-40D2-A5FD-60A2B66A5480}" type="slidenum">
              <a:rPr lang="en-US" smtClean="0"/>
              <a:pPr/>
              <a:t>14</a:t>
            </a:fld>
            <a:endParaRPr lang="en-US" smtClean="0"/>
          </a:p>
          <a:p>
            <a:endParaRPr lang="en-US" dirty="0"/>
          </a:p>
        </p:txBody>
      </p:sp>
    </p:spTree>
    <p:extLst>
      <p:ext uri="{BB962C8B-B14F-4D97-AF65-F5344CB8AC3E}">
        <p14:creationId xmlns:p14="http://schemas.microsoft.com/office/powerpoint/2010/main" val="27028131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452034" y="1277267"/>
            <a:ext cx="8245475" cy="4584127"/>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a:t>
            </a:r>
            <a:r>
              <a:rPr lang="en-US" sz="2000" dirty="0"/>
              <a:t>Account and Roles Screen</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r>
              <a:rPr lang="en-US" smtClean="0"/>
              <a:t>10C-</a:t>
            </a:r>
            <a:fld id="{66CAE269-3BC7-40D2-A5FD-60A2B66A5480}" type="slidenum">
              <a:rPr lang="en-US" smtClean="0"/>
              <a:pPr/>
              <a:t>15</a:t>
            </a:fld>
            <a:endParaRPr lang="en-US" smtClean="0"/>
          </a:p>
          <a:p>
            <a:endParaRPr lang="en-US" dirty="0"/>
          </a:p>
        </p:txBody>
      </p:sp>
    </p:spTree>
    <p:extLst>
      <p:ext uri="{BB962C8B-B14F-4D97-AF65-F5344CB8AC3E}">
        <p14:creationId xmlns:p14="http://schemas.microsoft.com/office/powerpoint/2010/main" val="18508808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52034" y="1277267"/>
            <a:ext cx="8256198" cy="4584127"/>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MySQL User Details Dialog Box</a:t>
            </a:r>
            <a:endParaRPr lang="en-US" sz="20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r>
              <a:rPr lang="en-US" smtClean="0"/>
              <a:t>10C-</a:t>
            </a:r>
            <a:fld id="{66CAE269-3BC7-40D2-A5FD-60A2B66A5480}" type="slidenum">
              <a:rPr lang="en-US" smtClean="0"/>
              <a:pPr/>
              <a:t>16</a:t>
            </a:fld>
            <a:endParaRPr lang="en-US" smtClean="0"/>
          </a:p>
          <a:p>
            <a:endParaRPr lang="en-US" dirty="0"/>
          </a:p>
        </p:txBody>
      </p:sp>
    </p:spTree>
    <p:extLst>
      <p:ext uri="{BB962C8B-B14F-4D97-AF65-F5344CB8AC3E}">
        <p14:creationId xmlns:p14="http://schemas.microsoft.com/office/powerpoint/2010/main" val="29486363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457200" y="1244979"/>
            <a:ext cx="8229600" cy="4575301"/>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a:t>
            </a:r>
            <a:r>
              <a:rPr lang="en-US" sz="2000" dirty="0"/>
              <a:t>Completed Apply Server Configuration Page</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r>
              <a:rPr lang="en-US" smtClean="0"/>
              <a:t>10C-</a:t>
            </a:r>
            <a:fld id="{66CAE269-3BC7-40D2-A5FD-60A2B66A5480}" type="slidenum">
              <a:rPr lang="en-US" smtClean="0"/>
              <a:pPr/>
              <a:t>17</a:t>
            </a:fld>
            <a:endParaRPr lang="en-US" smtClean="0"/>
          </a:p>
          <a:p>
            <a:endParaRPr lang="en-US" dirty="0"/>
          </a:p>
        </p:txBody>
      </p:sp>
    </p:spTree>
    <p:extLst>
      <p:ext uri="{BB962C8B-B14F-4D97-AF65-F5344CB8AC3E}">
        <p14:creationId xmlns:p14="http://schemas.microsoft.com/office/powerpoint/2010/main" val="16891429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57200" y="1244979"/>
            <a:ext cx="8229600" cy="4581243"/>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MySQL Workbench Home Tab</a:t>
            </a:r>
            <a:endParaRPr lang="en-US" sz="20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r>
              <a:rPr lang="en-US" smtClean="0"/>
              <a:t>10C-</a:t>
            </a:r>
            <a:fld id="{66CAE269-3BC7-40D2-A5FD-60A2B66A5480}" type="slidenum">
              <a:rPr lang="en-US" smtClean="0"/>
              <a:pPr/>
              <a:t>18</a:t>
            </a:fld>
            <a:endParaRPr lang="en-US" smtClean="0"/>
          </a:p>
          <a:p>
            <a:endParaRPr lang="en-US" dirty="0"/>
          </a:p>
        </p:txBody>
      </p:sp>
    </p:spTree>
    <p:extLst>
      <p:ext uri="{BB962C8B-B14F-4D97-AF65-F5344CB8AC3E}">
        <p14:creationId xmlns:p14="http://schemas.microsoft.com/office/powerpoint/2010/main" val="2174617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smtClean="0"/>
              <a:t>MySQL Storage Engines</a:t>
            </a:r>
            <a:endParaRPr lang="en-US" dirty="0"/>
          </a:p>
        </p:txBody>
      </p:sp>
      <p:sp>
        <p:nvSpPr>
          <p:cNvPr id="3" name="Content Placeholder 2"/>
          <p:cNvSpPr>
            <a:spLocks noGrp="1"/>
          </p:cNvSpPr>
          <p:nvPr>
            <p:ph idx="1"/>
          </p:nvPr>
        </p:nvSpPr>
        <p:spPr>
          <a:xfrm>
            <a:off x="457200" y="1143000"/>
            <a:ext cx="8229600" cy="4525963"/>
          </a:xfrm>
        </p:spPr>
        <p:txBody>
          <a:bodyPr/>
          <a:lstStyle/>
          <a:p>
            <a:r>
              <a:rPr lang="en-US" sz="2400" dirty="0" smtClean="0"/>
              <a:t>Unlike </a:t>
            </a:r>
            <a:r>
              <a:rPr lang="en-US" sz="2400" dirty="0"/>
              <a:t>DBMS products like SQL Server 2014 and Oracle Database</a:t>
            </a:r>
            <a:r>
              <a:rPr lang="en-US" sz="2400" dirty="0" smtClean="0"/>
              <a:t>, MySQL </a:t>
            </a:r>
            <a:r>
              <a:rPr lang="en-US" sz="2400" dirty="0"/>
              <a:t>can actually use various </a:t>
            </a:r>
            <a:r>
              <a:rPr lang="en-US" sz="2400" b="1" dirty="0">
                <a:solidFill>
                  <a:srgbClr val="0099CC"/>
                </a:solidFill>
              </a:rPr>
              <a:t>database storage engines</a:t>
            </a:r>
            <a:r>
              <a:rPr lang="en-US" sz="2400" dirty="0"/>
              <a:t>, each of which stores </a:t>
            </a:r>
            <a:r>
              <a:rPr lang="en-US" sz="2400" dirty="0" smtClean="0"/>
              <a:t>database table </a:t>
            </a:r>
            <a:r>
              <a:rPr lang="en-US" sz="2400" dirty="0"/>
              <a:t>structures and data in a different manner</a:t>
            </a:r>
            <a:r>
              <a:rPr lang="en-US" sz="2400" dirty="0" smtClean="0"/>
              <a:t>.</a:t>
            </a:r>
          </a:p>
          <a:p>
            <a:r>
              <a:rPr lang="en-US" sz="2400" b="1" dirty="0" err="1">
                <a:solidFill>
                  <a:srgbClr val="0099CC"/>
                </a:solidFill>
              </a:rPr>
              <a:t>MyISAM</a:t>
            </a:r>
            <a:r>
              <a:rPr lang="en-US" sz="2400" b="1" dirty="0">
                <a:solidFill>
                  <a:srgbClr val="0099CC"/>
                </a:solidFill>
              </a:rPr>
              <a:t> storage </a:t>
            </a:r>
            <a:r>
              <a:rPr lang="en-US" sz="2400" b="1" dirty="0" smtClean="0">
                <a:solidFill>
                  <a:srgbClr val="0099CC"/>
                </a:solidFill>
              </a:rPr>
              <a:t>engine</a:t>
            </a:r>
          </a:p>
          <a:p>
            <a:pPr lvl="1"/>
            <a:r>
              <a:rPr lang="en-US" sz="2000" dirty="0" smtClean="0"/>
              <a:t>Previous default</a:t>
            </a:r>
          </a:p>
          <a:p>
            <a:pPr lvl="1"/>
            <a:r>
              <a:rPr lang="en-US" sz="2000" dirty="0" smtClean="0"/>
              <a:t>Does </a:t>
            </a:r>
            <a:r>
              <a:rPr lang="en-US" sz="2000" i="1" dirty="0" smtClean="0"/>
              <a:t>not</a:t>
            </a:r>
            <a:r>
              <a:rPr lang="en-US" sz="2000" dirty="0" smtClean="0"/>
              <a:t> support referential integrity</a:t>
            </a:r>
          </a:p>
          <a:p>
            <a:r>
              <a:rPr lang="en-US" sz="2800" b="1" dirty="0" err="1">
                <a:solidFill>
                  <a:srgbClr val="0099CC"/>
                </a:solidFill>
              </a:rPr>
              <a:t>InnoDB</a:t>
            </a:r>
            <a:r>
              <a:rPr lang="en-US" sz="2800" b="1" dirty="0">
                <a:solidFill>
                  <a:srgbClr val="0099CC"/>
                </a:solidFill>
              </a:rPr>
              <a:t> storage engine</a:t>
            </a:r>
            <a:endParaRPr lang="en-US" sz="2800" dirty="0">
              <a:solidFill>
                <a:srgbClr val="0099CC"/>
              </a:solidFill>
            </a:endParaRPr>
          </a:p>
          <a:p>
            <a:pPr lvl="1"/>
            <a:r>
              <a:rPr lang="en-US" sz="2000" dirty="0" smtClean="0"/>
              <a:t>Preferred, the current default, and always used in this book.</a:t>
            </a:r>
          </a:p>
          <a:p>
            <a:pPr lvl="1"/>
            <a:r>
              <a:rPr lang="en-US" sz="2000" dirty="0" smtClean="0"/>
              <a:t>Stores </a:t>
            </a:r>
            <a:r>
              <a:rPr lang="en-US" sz="2000" dirty="0"/>
              <a:t>rows in primary key order.</a:t>
            </a:r>
          </a:p>
          <a:p>
            <a:pPr lvl="1"/>
            <a:r>
              <a:rPr lang="en-US" sz="2000" dirty="0" smtClean="0"/>
              <a:t>Supports </a:t>
            </a:r>
            <a:r>
              <a:rPr lang="en-US" sz="2000" dirty="0"/>
              <a:t>foreign keys and referential integrity.</a:t>
            </a:r>
          </a:p>
          <a:p>
            <a:pPr lvl="1"/>
            <a:r>
              <a:rPr lang="en-US" sz="2000" dirty="0" smtClean="0"/>
              <a:t>Supports </a:t>
            </a:r>
            <a:r>
              <a:rPr lang="en-US" sz="2000" dirty="0"/>
              <a:t>ACID transactions (see Chapter 9).</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r>
              <a:rPr lang="en-US" smtClean="0"/>
              <a:t>10C-</a:t>
            </a:r>
            <a:fld id="{66CAE269-3BC7-40D2-A5FD-60A2B66A5480}" type="slidenum">
              <a:rPr lang="en-US" smtClean="0"/>
              <a:pPr/>
              <a:t>19</a:t>
            </a:fld>
            <a:endParaRPr lang="en-US" smtClean="0"/>
          </a:p>
          <a:p>
            <a:endParaRPr lang="en-US" dirty="0"/>
          </a:p>
        </p:txBody>
      </p:sp>
    </p:spTree>
    <p:extLst>
      <p:ext uri="{BB962C8B-B14F-4D97-AF65-F5344CB8AC3E}">
        <p14:creationId xmlns:p14="http://schemas.microsoft.com/office/powerpoint/2010/main" val="902704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p:txBody>
          <a:bodyPr/>
          <a:lstStyle/>
          <a:p>
            <a:pPr eaLnBrk="1" hangingPunct="1"/>
            <a:r>
              <a:rPr lang="en-US" smtClean="0"/>
              <a:t>Chapter Objectives</a:t>
            </a:r>
          </a:p>
        </p:txBody>
      </p:sp>
      <p:sp>
        <p:nvSpPr>
          <p:cNvPr id="10244" name="Rectangle 3"/>
          <p:cNvSpPr>
            <a:spLocks noGrp="1" noChangeArrowheads="1"/>
          </p:cNvSpPr>
          <p:nvPr>
            <p:ph idx="1"/>
          </p:nvPr>
        </p:nvSpPr>
        <p:spPr/>
        <p:txBody>
          <a:bodyPr/>
          <a:lstStyle/>
          <a:p>
            <a:pPr eaLnBrk="1" hangingPunct="1"/>
            <a:r>
              <a:rPr lang="en-US" sz="2400" dirty="0" smtClean="0"/>
              <a:t>To install MySQL 5.6 and create a database</a:t>
            </a:r>
          </a:p>
          <a:p>
            <a:pPr eaLnBrk="1" hangingPunct="1"/>
            <a:r>
              <a:rPr lang="en-US" sz="2400" dirty="0" smtClean="0"/>
              <a:t>To use the MySQL Workbench graphical utilities</a:t>
            </a:r>
          </a:p>
          <a:p>
            <a:pPr eaLnBrk="1" hangingPunct="1"/>
            <a:r>
              <a:rPr lang="en-US" sz="2400" dirty="0" smtClean="0"/>
              <a:t>To submit both SQL DDL and DML via the MySQL Workbench</a:t>
            </a:r>
          </a:p>
          <a:p>
            <a:r>
              <a:rPr lang="en-US" sz="2400" dirty="0"/>
              <a:t>To import Microsoft Excel worksheet data into </a:t>
            </a:r>
            <a:r>
              <a:rPr lang="en-US" sz="2400" dirty="0" smtClean="0"/>
              <a:t>a database </a:t>
            </a:r>
            <a:r>
              <a:rPr lang="en-US" sz="2400" dirty="0"/>
              <a:t>table</a:t>
            </a:r>
            <a:endParaRPr lang="en-US" sz="2400" dirty="0" smtClean="0"/>
          </a:p>
          <a:p>
            <a:pPr eaLnBrk="1" hangingPunct="1"/>
            <a:r>
              <a:rPr lang="en-US" sz="2400" dirty="0" smtClean="0"/>
              <a:t>To understand the use of SQL/Persistent Stored Modules (SQL\PSM) in MySQL’s variant of SQL</a:t>
            </a:r>
          </a:p>
          <a:p>
            <a:pPr eaLnBrk="1" hangingPunct="1"/>
            <a:r>
              <a:rPr lang="en-US" sz="2400" dirty="0" smtClean="0"/>
              <a:t>To understand the purpose and role of user-defined functions and know how to create simple user-defined functions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2</a:t>
            </a:fld>
            <a:endParaRPr lang="en-US" smtClean="0"/>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Title 1"/>
          <p:cNvSpPr>
            <a:spLocks noGrp="1"/>
          </p:cNvSpPr>
          <p:nvPr>
            <p:ph type="title"/>
          </p:nvPr>
        </p:nvSpPr>
        <p:spPr>
          <a:xfrm>
            <a:off x="457200" y="274638"/>
            <a:ext cx="8229600" cy="1325562"/>
          </a:xfrm>
        </p:spPr>
        <p:txBody>
          <a:bodyPr/>
          <a:lstStyle/>
          <a:p>
            <a:pPr eaLnBrk="1" hangingPunct="1"/>
            <a:r>
              <a:rPr lang="en-US" sz="3600" dirty="0" smtClean="0"/>
              <a:t>MySQL 5.6 Utilities:</a:t>
            </a:r>
            <a:r>
              <a:rPr lang="en-US" dirty="0" smtClean="0"/>
              <a:t/>
            </a:r>
            <a:br>
              <a:rPr lang="en-US" dirty="0" smtClean="0"/>
            </a:br>
            <a:r>
              <a:rPr lang="en-US" sz="3200" dirty="0" smtClean="0"/>
              <a:t>MySQL Command Line Client</a:t>
            </a:r>
            <a:endParaRPr lang="en-US"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pic>
        <p:nvPicPr>
          <p:cNvPr id="3" name="Picture 2" descr="C:\Users\DAVIDA~1\AppData\Local\Temp\SNAGHTML2109ff1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1" y="1673054"/>
            <a:ext cx="8229599" cy="307057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1"/>
          </p:nvPr>
        </p:nvSpPr>
        <p:spPr/>
        <p:txBody>
          <a:bodyPr/>
          <a:lstStyle/>
          <a:p>
            <a:r>
              <a:rPr lang="en-US" smtClean="0"/>
              <a:t>10C-</a:t>
            </a:r>
            <a:fld id="{66CAE269-3BC7-40D2-A5FD-60A2B66A5480}" type="slidenum">
              <a:rPr lang="en-US" smtClean="0"/>
              <a:pPr/>
              <a:t>20</a:t>
            </a:fld>
            <a:endParaRPr lang="en-US" smtClean="0"/>
          </a:p>
          <a:p>
            <a:endParaRPr lang="en-US" dirty="0"/>
          </a:p>
        </p:txBody>
      </p:sp>
    </p:spTree>
    <p:extLst>
      <p:ext uri="{BB962C8B-B14F-4D97-AF65-F5344CB8AC3E}">
        <p14:creationId xmlns:p14="http://schemas.microsoft.com/office/powerpoint/2010/main" val="402583161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DAVIDA~1\AppData\Local\Temp\SNAGHTML210bc53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762000"/>
            <a:ext cx="8229600" cy="5509947"/>
          </a:xfrm>
          <a:prstGeom prst="rect">
            <a:avLst/>
          </a:prstGeom>
          <a:noFill/>
          <a:extLst>
            <a:ext uri="{909E8E84-426E-40DD-AFC4-6F175D3DCCD1}">
              <a14:hiddenFill xmlns:a14="http://schemas.microsoft.com/office/drawing/2010/main">
                <a:solidFill>
                  <a:srgbClr val="FFFFFF"/>
                </a:solidFill>
              </a14:hiddenFill>
            </a:ext>
          </a:extLst>
        </p:spPr>
      </p:pic>
      <p:sp>
        <p:nvSpPr>
          <p:cNvPr id="18435" name="Title 1"/>
          <p:cNvSpPr>
            <a:spLocks noGrp="1"/>
          </p:cNvSpPr>
          <p:nvPr>
            <p:ph type="title"/>
          </p:nvPr>
        </p:nvSpPr>
        <p:spPr>
          <a:xfrm>
            <a:off x="457200" y="274638"/>
            <a:ext cx="8229600" cy="411162"/>
          </a:xfrm>
        </p:spPr>
        <p:txBody>
          <a:bodyPr/>
          <a:lstStyle/>
          <a:p>
            <a:pPr eaLnBrk="1" hangingPunct="1"/>
            <a:r>
              <a:rPr lang="en-US" sz="2800" dirty="0" smtClean="0"/>
              <a:t>The MySQL Workbench Window</a:t>
            </a:r>
            <a:endParaRPr lang="en-US" sz="36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21</a:t>
            </a:fld>
            <a:endParaRPr lang="en-US" smtClean="0"/>
          </a:p>
          <a:p>
            <a:endParaRPr lang="en-US" dirty="0"/>
          </a:p>
        </p:txBody>
      </p:sp>
    </p:spTree>
    <p:extLst>
      <p:ext uri="{BB962C8B-B14F-4D97-AF65-F5344CB8AC3E}">
        <p14:creationId xmlns:p14="http://schemas.microsoft.com/office/powerpoint/2010/main" val="5434371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57200" y="1465881"/>
            <a:ext cx="8227769" cy="4553919"/>
          </a:xfrm>
          <a:prstGeom prst="rect">
            <a:avLst/>
          </a:prstGeom>
        </p:spPr>
      </p:pic>
      <p:sp>
        <p:nvSpPr>
          <p:cNvPr id="17411" name="Title 1"/>
          <p:cNvSpPr>
            <a:spLocks noGrp="1"/>
          </p:cNvSpPr>
          <p:nvPr>
            <p:ph type="title"/>
          </p:nvPr>
        </p:nvSpPr>
        <p:spPr>
          <a:xfrm>
            <a:off x="457200" y="274638"/>
            <a:ext cx="8229600" cy="1096962"/>
          </a:xfrm>
        </p:spPr>
        <p:txBody>
          <a:bodyPr/>
          <a:lstStyle/>
          <a:p>
            <a:pPr eaLnBrk="1" hangingPunct="1"/>
            <a:r>
              <a:rPr lang="en-US" sz="3600" dirty="0" smtClean="0"/>
              <a:t>MySQL 5.6 Utilities:</a:t>
            </a:r>
            <a:r>
              <a:rPr lang="en-US" dirty="0" smtClean="0"/>
              <a:t/>
            </a:r>
            <a:br>
              <a:rPr lang="en-US" dirty="0" smtClean="0"/>
            </a:br>
            <a:r>
              <a:rPr lang="en-US" sz="2800" dirty="0" smtClean="0"/>
              <a:t>Setting up the MySQL Workbench Folders</a:t>
            </a:r>
            <a:endParaRPr lang="en-US" sz="36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10C-</a:t>
            </a:r>
            <a:fld id="{66CAE269-3BC7-40D2-A5FD-60A2B66A5480}" type="slidenum">
              <a:rPr lang="en-US" smtClean="0"/>
              <a:pPr/>
              <a:t>22</a:t>
            </a:fld>
            <a:endParaRPr lang="en-US" smtClean="0"/>
          </a:p>
          <a:p>
            <a:endParaRPr lang="en-US" dirty="0"/>
          </a:p>
        </p:txBody>
      </p:sp>
    </p:spTree>
    <p:extLst>
      <p:ext uri="{BB962C8B-B14F-4D97-AF65-F5344CB8AC3E}">
        <p14:creationId xmlns:p14="http://schemas.microsoft.com/office/powerpoint/2010/main" val="66919869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Title 1"/>
          <p:cNvSpPr>
            <a:spLocks noGrp="1"/>
          </p:cNvSpPr>
          <p:nvPr>
            <p:ph type="title"/>
          </p:nvPr>
        </p:nvSpPr>
        <p:spPr>
          <a:xfrm>
            <a:off x="457200" y="274638"/>
            <a:ext cx="8229600" cy="1096962"/>
          </a:xfrm>
        </p:spPr>
        <p:txBody>
          <a:bodyPr/>
          <a:lstStyle/>
          <a:p>
            <a:r>
              <a:rPr lang="en-US" sz="3200" dirty="0" smtClean="0"/>
              <a:t>MySQL Workbench</a:t>
            </a:r>
            <a:br>
              <a:rPr lang="en-US" sz="3200" dirty="0" smtClean="0"/>
            </a:br>
            <a:r>
              <a:rPr lang="en-US" sz="2800" dirty="0" smtClean="0"/>
              <a:t>The </a:t>
            </a:r>
            <a:r>
              <a:rPr lang="en-US" sz="2800" dirty="0"/>
              <a:t>Setup New </a:t>
            </a:r>
            <a:r>
              <a:rPr lang="en-US" sz="2800" dirty="0" smtClean="0"/>
              <a:t>Connection Dialog </a:t>
            </a:r>
            <a:r>
              <a:rPr lang="en-US" sz="2800" dirty="0"/>
              <a:t>Box</a:t>
            </a:r>
            <a:endParaRPr lang="en-US" sz="32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pic>
        <p:nvPicPr>
          <p:cNvPr id="4" name="Picture 3"/>
          <p:cNvPicPr>
            <a:picLocks noChangeAspect="1"/>
          </p:cNvPicPr>
          <p:nvPr/>
        </p:nvPicPr>
        <p:blipFill>
          <a:blip r:embed="rId3"/>
          <a:stretch>
            <a:fillRect/>
          </a:stretch>
        </p:blipFill>
        <p:spPr>
          <a:xfrm>
            <a:off x="457201" y="1465881"/>
            <a:ext cx="8221730" cy="3791919"/>
          </a:xfrm>
          <a:prstGeom prst="rect">
            <a:avLst/>
          </a:prstGeom>
        </p:spPr>
      </p:pic>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23</a:t>
            </a:fld>
            <a:endParaRPr lang="en-US" smtClean="0"/>
          </a:p>
          <a:p>
            <a:endParaRPr lang="en-US" dirty="0"/>
          </a:p>
        </p:txBody>
      </p:sp>
    </p:spTree>
    <p:extLst>
      <p:ext uri="{BB962C8B-B14F-4D97-AF65-F5344CB8AC3E}">
        <p14:creationId xmlns:p14="http://schemas.microsoft.com/office/powerpoint/2010/main" val="173968460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57200" y="1465881"/>
            <a:ext cx="8229600" cy="4309061"/>
          </a:xfrm>
          <a:prstGeom prst="rect">
            <a:avLst/>
          </a:prstGeom>
        </p:spPr>
      </p:pic>
      <p:sp>
        <p:nvSpPr>
          <p:cNvPr id="17411" name="Title 1"/>
          <p:cNvSpPr>
            <a:spLocks noGrp="1"/>
          </p:cNvSpPr>
          <p:nvPr>
            <p:ph type="title"/>
          </p:nvPr>
        </p:nvSpPr>
        <p:spPr>
          <a:xfrm>
            <a:off x="457200" y="274638"/>
            <a:ext cx="8229600" cy="1096962"/>
          </a:xfrm>
        </p:spPr>
        <p:txBody>
          <a:bodyPr/>
          <a:lstStyle/>
          <a:p>
            <a:r>
              <a:rPr lang="en-US" sz="3200" dirty="0" smtClean="0"/>
              <a:t>MySQL Workbench</a:t>
            </a:r>
            <a:br>
              <a:rPr lang="en-US" sz="3200" dirty="0" smtClean="0"/>
            </a:br>
            <a:r>
              <a:rPr lang="en-US" sz="2400" dirty="0" smtClean="0"/>
              <a:t>The </a:t>
            </a:r>
            <a:r>
              <a:rPr lang="en-US" sz="2400" dirty="0"/>
              <a:t>New MySQL </a:t>
            </a:r>
            <a:r>
              <a:rPr lang="en-US" sz="2400" dirty="0" smtClean="0"/>
              <a:t>Connection in </a:t>
            </a:r>
            <a:r>
              <a:rPr lang="en-US" sz="2400" dirty="0"/>
              <a:t>MySQL Workbench</a:t>
            </a:r>
            <a:endParaRPr lang="en-US" sz="32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10C-</a:t>
            </a:r>
            <a:fld id="{66CAE269-3BC7-40D2-A5FD-60A2B66A5480}" type="slidenum">
              <a:rPr lang="en-US" smtClean="0"/>
              <a:pPr/>
              <a:t>24</a:t>
            </a:fld>
            <a:endParaRPr lang="en-US" smtClean="0"/>
          </a:p>
          <a:p>
            <a:endParaRPr lang="en-US" dirty="0"/>
          </a:p>
        </p:txBody>
      </p:sp>
    </p:spTree>
    <p:extLst>
      <p:ext uri="{BB962C8B-B14F-4D97-AF65-F5344CB8AC3E}">
        <p14:creationId xmlns:p14="http://schemas.microsoft.com/office/powerpoint/2010/main" val="7948279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DAVIDA~1\AppData\Local\Temp\SNAGHTML2136144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1" y="1465882"/>
            <a:ext cx="8229600" cy="4324528"/>
          </a:xfrm>
          <a:prstGeom prst="rect">
            <a:avLst/>
          </a:prstGeom>
          <a:noFill/>
          <a:extLst>
            <a:ext uri="{909E8E84-426E-40DD-AFC4-6F175D3DCCD1}">
              <a14:hiddenFill xmlns:a14="http://schemas.microsoft.com/office/drawing/2010/main">
                <a:solidFill>
                  <a:srgbClr val="FFFFFF"/>
                </a:solidFill>
              </a14:hiddenFill>
            </a:ext>
          </a:extLst>
        </p:spPr>
      </p:pic>
      <p:sp>
        <p:nvSpPr>
          <p:cNvPr id="17411" name="Title 1"/>
          <p:cNvSpPr>
            <a:spLocks noGrp="1"/>
          </p:cNvSpPr>
          <p:nvPr>
            <p:ph type="title"/>
          </p:nvPr>
        </p:nvSpPr>
        <p:spPr>
          <a:xfrm>
            <a:off x="457200" y="274638"/>
            <a:ext cx="8229600" cy="1096962"/>
          </a:xfrm>
        </p:spPr>
        <p:txBody>
          <a:bodyPr/>
          <a:lstStyle/>
          <a:p>
            <a:r>
              <a:rPr lang="en-US" sz="3200" dirty="0" smtClean="0"/>
              <a:t>MySQL Workbench</a:t>
            </a:r>
            <a:br>
              <a:rPr lang="en-US" sz="3200" dirty="0" smtClean="0"/>
            </a:br>
            <a:r>
              <a:rPr lang="en-US" sz="2400" dirty="0" smtClean="0"/>
              <a:t>The </a:t>
            </a:r>
            <a:r>
              <a:rPr lang="en-US" sz="2400" dirty="0"/>
              <a:t>Connect to </a:t>
            </a:r>
            <a:r>
              <a:rPr lang="en-US" sz="2400" dirty="0" smtClean="0"/>
              <a:t>MySQL Server </a:t>
            </a:r>
            <a:r>
              <a:rPr lang="en-US" sz="2400" dirty="0"/>
              <a:t>Dialog Box</a:t>
            </a:r>
            <a:endParaRPr lang="en-US" sz="32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25</a:t>
            </a:fld>
            <a:endParaRPr lang="en-US" smtClean="0"/>
          </a:p>
          <a:p>
            <a:endParaRPr lang="en-US" dirty="0"/>
          </a:p>
        </p:txBody>
      </p:sp>
    </p:spTree>
    <p:extLst>
      <p:ext uri="{BB962C8B-B14F-4D97-AF65-F5344CB8AC3E}">
        <p14:creationId xmlns:p14="http://schemas.microsoft.com/office/powerpoint/2010/main" val="227575816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54617" y="1440050"/>
            <a:ext cx="8224529" cy="4350359"/>
          </a:xfrm>
          <a:prstGeom prst="rect">
            <a:avLst/>
          </a:prstGeom>
        </p:spPr>
      </p:pic>
      <p:sp>
        <p:nvSpPr>
          <p:cNvPr id="17411" name="Title 1"/>
          <p:cNvSpPr>
            <a:spLocks noGrp="1"/>
          </p:cNvSpPr>
          <p:nvPr>
            <p:ph type="title"/>
          </p:nvPr>
        </p:nvSpPr>
        <p:spPr>
          <a:xfrm>
            <a:off x="457200" y="274638"/>
            <a:ext cx="8229600" cy="1096962"/>
          </a:xfrm>
        </p:spPr>
        <p:txBody>
          <a:bodyPr/>
          <a:lstStyle/>
          <a:p>
            <a:r>
              <a:rPr lang="en-US" sz="3200" dirty="0" smtClean="0"/>
              <a:t>The SQL Editor Window</a:t>
            </a:r>
            <a:br>
              <a:rPr lang="en-US" sz="3200" dirty="0" smtClean="0"/>
            </a:br>
            <a:r>
              <a:rPr lang="en-US" sz="2400" dirty="0" smtClean="0"/>
              <a:t>The </a:t>
            </a:r>
            <a:r>
              <a:rPr lang="en-US" sz="2400" dirty="0"/>
              <a:t>WS12R2-001 MySQL 5.6 Connection</a:t>
            </a:r>
            <a:endParaRPr lang="en-US" sz="3200" dirty="0" smtClean="0"/>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10C-</a:t>
            </a:r>
            <a:fld id="{66CAE269-3BC7-40D2-A5FD-60A2B66A5480}" type="slidenum">
              <a:rPr lang="en-US" smtClean="0"/>
              <a:pPr/>
              <a:t>26</a:t>
            </a:fld>
            <a:endParaRPr lang="en-US" smtClean="0"/>
          </a:p>
          <a:p>
            <a:endParaRPr lang="en-US" dirty="0"/>
          </a:p>
        </p:txBody>
      </p:sp>
    </p:spTree>
    <p:extLst>
      <p:ext uri="{BB962C8B-B14F-4D97-AF65-F5344CB8AC3E}">
        <p14:creationId xmlns:p14="http://schemas.microsoft.com/office/powerpoint/2010/main" val="215733112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US" sz="3600" dirty="0" smtClean="0"/>
              <a:t>Database Implementation in the SDLC</a:t>
            </a:r>
            <a:endParaRPr lang="en-US" sz="3600" dirty="0"/>
          </a:p>
        </p:txBody>
      </p:sp>
      <p:pic>
        <p:nvPicPr>
          <p:cNvPr id="6" name="Content Placeholder 5"/>
          <p:cNvPicPr>
            <a:picLocks noGrp="1" noChangeAspect="1"/>
          </p:cNvPicPr>
          <p:nvPr>
            <p:ph idx="1"/>
          </p:nvPr>
        </p:nvPicPr>
        <p:blipFill>
          <a:blip r:embed="rId3"/>
          <a:stretch>
            <a:fillRect/>
          </a:stretch>
        </p:blipFill>
        <p:spPr>
          <a:xfrm>
            <a:off x="3609654" y="1219200"/>
            <a:ext cx="5077146" cy="4906963"/>
          </a:xfrm>
          <a:prstGeom prst="rect">
            <a:avLst/>
          </a:prstGeom>
        </p:spPr>
      </p:pic>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7" name="AutoShape 6"/>
          <p:cNvSpPr>
            <a:spLocks/>
          </p:cNvSpPr>
          <p:nvPr/>
        </p:nvSpPr>
        <p:spPr bwMode="auto">
          <a:xfrm>
            <a:off x="457200" y="4495800"/>
            <a:ext cx="2133600" cy="914400"/>
          </a:xfrm>
          <a:prstGeom prst="borderCallout1">
            <a:avLst>
              <a:gd name="adj1" fmla="val 48993"/>
              <a:gd name="adj2" fmla="val 99775"/>
              <a:gd name="adj3" fmla="val -33833"/>
              <a:gd name="adj4" fmla="val 329209"/>
            </a:avLst>
          </a:prstGeom>
          <a:solidFill>
            <a:srgbClr val="99CCFF"/>
          </a:solidFill>
          <a:ln w="9525">
            <a:solidFill>
              <a:srgbClr val="000000"/>
            </a:solidFill>
            <a:miter lim="800000"/>
            <a:headEnd/>
            <a:tailEnd type="stealth" w="med" len="med"/>
          </a:ln>
        </p:spPr>
        <p:txBody>
          <a:bodyPr/>
          <a:lstStyle/>
          <a:p>
            <a:r>
              <a:rPr lang="en-US" sz="1200" dirty="0" smtClean="0">
                <a:ea typeface="Times New Roman" pitchFamily="18" charset="0"/>
              </a:rPr>
              <a:t>Database construction occurs in the </a:t>
            </a:r>
            <a:r>
              <a:rPr lang="en-US" sz="1200" b="1" dirty="0" smtClean="0">
                <a:ea typeface="Times New Roman" pitchFamily="18" charset="0"/>
              </a:rPr>
              <a:t>implementation</a:t>
            </a:r>
            <a:r>
              <a:rPr lang="en-US" sz="1200" dirty="0" smtClean="0">
                <a:ea typeface="Times New Roman" pitchFamily="18" charset="0"/>
              </a:rPr>
              <a:t> step of the SDLC</a:t>
            </a:r>
            <a:endParaRPr lang="en-US" sz="1200" b="1" dirty="0">
              <a:ea typeface="Times New Roman" pitchFamily="18" charset="0"/>
            </a:endParaRPr>
          </a:p>
        </p:txBody>
      </p:sp>
      <p:sp>
        <p:nvSpPr>
          <p:cNvPr id="8" name="AutoShape 6"/>
          <p:cNvSpPr>
            <a:spLocks/>
          </p:cNvSpPr>
          <p:nvPr/>
        </p:nvSpPr>
        <p:spPr bwMode="auto">
          <a:xfrm>
            <a:off x="457200" y="1196657"/>
            <a:ext cx="2133600" cy="708343"/>
          </a:xfrm>
          <a:prstGeom prst="borderCallout1">
            <a:avLst>
              <a:gd name="adj1" fmla="val 48993"/>
              <a:gd name="adj2" fmla="val 99775"/>
              <a:gd name="adj3" fmla="val 53054"/>
              <a:gd name="adj4" fmla="val 143851"/>
            </a:avLst>
          </a:prstGeom>
          <a:solidFill>
            <a:srgbClr val="99CCFF"/>
          </a:solidFill>
          <a:ln w="9525">
            <a:solidFill>
              <a:srgbClr val="000000"/>
            </a:solidFill>
            <a:miter lim="800000"/>
            <a:headEnd/>
            <a:tailEnd type="stealth" w="med" len="med"/>
          </a:ln>
        </p:spPr>
        <p:txBody>
          <a:bodyPr/>
          <a:lstStyle/>
          <a:p>
            <a:r>
              <a:rPr lang="en-US" sz="1200" dirty="0" smtClean="0">
                <a:ea typeface="Times New Roman" pitchFamily="18" charset="0"/>
              </a:rPr>
              <a:t>The </a:t>
            </a:r>
            <a:r>
              <a:rPr lang="en-US" sz="1200" b="1" dirty="0" smtClean="0">
                <a:ea typeface="Times New Roman" pitchFamily="18" charset="0"/>
              </a:rPr>
              <a:t>systems development life cycle (SDLC)</a:t>
            </a:r>
            <a:r>
              <a:rPr lang="en-US" sz="1200" dirty="0" smtClean="0">
                <a:ea typeface="Times New Roman" pitchFamily="18" charset="0"/>
              </a:rPr>
              <a:t> as discussed in Appendix B</a:t>
            </a:r>
            <a:endParaRPr lang="en-US" sz="1200" dirty="0">
              <a:ea typeface="Times New Roman" pitchFamily="18" charset="0"/>
            </a:endParaRPr>
          </a:p>
        </p:txBody>
      </p:sp>
      <p:sp>
        <p:nvSpPr>
          <p:cNvPr id="9" name="AutoShape 6"/>
          <p:cNvSpPr>
            <a:spLocks/>
          </p:cNvSpPr>
          <p:nvPr/>
        </p:nvSpPr>
        <p:spPr bwMode="auto">
          <a:xfrm>
            <a:off x="457200" y="5440363"/>
            <a:ext cx="2133600" cy="685800"/>
          </a:xfrm>
          <a:prstGeom prst="borderCallout1">
            <a:avLst>
              <a:gd name="adj1" fmla="val 18993"/>
              <a:gd name="adj2" fmla="val 100489"/>
              <a:gd name="adj3" fmla="val -110777"/>
              <a:gd name="adj4" fmla="val 358494"/>
            </a:avLst>
          </a:prstGeom>
          <a:solidFill>
            <a:srgbClr val="99CCFF"/>
          </a:solidFill>
          <a:ln w="9525">
            <a:solidFill>
              <a:srgbClr val="000000"/>
            </a:solidFill>
            <a:miter lim="800000"/>
            <a:headEnd/>
            <a:tailEnd type="stealth" w="med" len="med"/>
          </a:ln>
        </p:spPr>
        <p:txBody>
          <a:bodyPr/>
          <a:lstStyle/>
          <a:p>
            <a:r>
              <a:rPr lang="en-US" sz="1200" dirty="0" smtClean="0">
                <a:ea typeface="Times New Roman" pitchFamily="18" charset="0"/>
              </a:rPr>
              <a:t>The final </a:t>
            </a:r>
            <a:r>
              <a:rPr lang="en-US" sz="1200" b="1" dirty="0" smtClean="0">
                <a:ea typeface="Times New Roman" pitchFamily="18" charset="0"/>
              </a:rPr>
              <a:t>database</a:t>
            </a:r>
            <a:r>
              <a:rPr lang="en-US" sz="1200" dirty="0" smtClean="0">
                <a:ea typeface="Times New Roman" pitchFamily="18" charset="0"/>
              </a:rPr>
              <a:t> is part of the final </a:t>
            </a:r>
            <a:r>
              <a:rPr lang="en-US" sz="1200" b="1" dirty="0" smtClean="0">
                <a:ea typeface="Times New Roman" pitchFamily="18" charset="0"/>
              </a:rPr>
              <a:t>system</a:t>
            </a:r>
            <a:r>
              <a:rPr lang="en-US" sz="1200" dirty="0" smtClean="0">
                <a:ea typeface="Times New Roman" pitchFamily="18" charset="0"/>
              </a:rPr>
              <a:t> ready for users to use</a:t>
            </a:r>
            <a:endParaRPr lang="en-US" sz="1200" dirty="0">
              <a:ea typeface="Times New Roman" pitchFamily="18" charset="0"/>
            </a:endParaRPr>
          </a:p>
        </p:txBody>
      </p:sp>
      <p:sp>
        <p:nvSpPr>
          <p:cNvPr id="5" name="Slide Number Placeholder 4"/>
          <p:cNvSpPr>
            <a:spLocks noGrp="1"/>
          </p:cNvSpPr>
          <p:nvPr>
            <p:ph type="sldNum" sz="quarter" idx="11"/>
          </p:nvPr>
        </p:nvSpPr>
        <p:spPr/>
        <p:txBody>
          <a:bodyPr/>
          <a:lstStyle/>
          <a:p>
            <a:r>
              <a:rPr lang="en-US" smtClean="0"/>
              <a:t>10C-</a:t>
            </a:r>
            <a:fld id="{66CAE269-3BC7-40D2-A5FD-60A2B66A5480}" type="slidenum">
              <a:rPr lang="en-US" smtClean="0"/>
              <a:pPr/>
              <a:t>27</a:t>
            </a:fld>
            <a:endParaRPr lang="en-US" smtClean="0"/>
          </a:p>
          <a:p>
            <a:endParaRPr lang="en-US" dirty="0"/>
          </a:p>
        </p:txBody>
      </p:sp>
    </p:spTree>
    <p:extLst>
      <p:ext uri="{BB962C8B-B14F-4D97-AF65-F5344CB8AC3E}">
        <p14:creationId xmlns:p14="http://schemas.microsoft.com/office/powerpoint/2010/main" val="11628143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4"/>
          <p:cNvSpPr>
            <a:spLocks noGrp="1" noChangeArrowheads="1"/>
          </p:cNvSpPr>
          <p:nvPr>
            <p:ph type="title"/>
          </p:nvPr>
        </p:nvSpPr>
        <p:spPr>
          <a:xfrm>
            <a:off x="457200" y="274638"/>
            <a:ext cx="8229600" cy="855709"/>
          </a:xfrm>
        </p:spPr>
        <p:txBody>
          <a:bodyPr/>
          <a:lstStyle/>
          <a:p>
            <a:pPr eaLnBrk="1" hangingPunct="1"/>
            <a:r>
              <a:rPr lang="en-US" sz="3600" dirty="0" smtClean="0"/>
              <a:t>Creating a New Database</a:t>
            </a:r>
            <a:r>
              <a:rPr lang="en-US" dirty="0" smtClean="0"/>
              <a:t/>
            </a:r>
            <a:br>
              <a:rPr lang="en-US" dirty="0" smtClean="0"/>
            </a:br>
            <a:r>
              <a:rPr lang="en-US" sz="2400" dirty="0" smtClean="0"/>
              <a:t>The Add Schema Button</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098" name="Picture 2" descr="C:\Users\DAVIDA~1\AppData\Local\Temp\SNAGHTML213a2cd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164987"/>
            <a:ext cx="7696201" cy="5103098"/>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28</a:t>
            </a:fld>
            <a:endParaRPr lang="en-US" smtClean="0"/>
          </a:p>
          <a:p>
            <a:endParaRPr lang="en-US" dirty="0"/>
          </a:p>
        </p:txBody>
      </p:sp>
    </p:spTree>
    <p:extLst>
      <p:ext uri="{BB962C8B-B14F-4D97-AF65-F5344CB8AC3E}">
        <p14:creationId xmlns:p14="http://schemas.microsoft.com/office/powerpoint/2010/main" val="26584407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4"/>
          <p:cNvSpPr>
            <a:spLocks noGrp="1" noChangeArrowheads="1"/>
          </p:cNvSpPr>
          <p:nvPr>
            <p:ph type="title"/>
          </p:nvPr>
        </p:nvSpPr>
        <p:spPr>
          <a:xfrm>
            <a:off x="457200" y="274638"/>
            <a:ext cx="8229600" cy="944562"/>
          </a:xfrm>
        </p:spPr>
        <p:txBody>
          <a:bodyPr/>
          <a:lstStyle/>
          <a:p>
            <a:r>
              <a:rPr lang="en-US" sz="3600" dirty="0" smtClean="0"/>
              <a:t>Creating a New Database</a:t>
            </a:r>
            <a:r>
              <a:rPr lang="en-US" dirty="0" smtClean="0"/>
              <a:t/>
            </a:r>
            <a:br>
              <a:rPr lang="en-US" dirty="0" smtClean="0"/>
            </a:br>
            <a:r>
              <a:rPr lang="en-US" sz="2400" dirty="0" smtClean="0"/>
              <a:t>The </a:t>
            </a:r>
            <a:r>
              <a:rPr lang="en-US" sz="2400" dirty="0" err="1"/>
              <a:t>new_schema</a:t>
            </a:r>
            <a:r>
              <a:rPr lang="en-US" sz="2400" dirty="0"/>
              <a:t> Tab</a:t>
            </a:r>
            <a:endParaRPr lang="en-US" sz="24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3" name="Picture 2"/>
          <p:cNvPicPr>
            <a:picLocks noChangeAspect="1"/>
          </p:cNvPicPr>
          <p:nvPr/>
        </p:nvPicPr>
        <p:blipFill>
          <a:blip r:embed="rId3"/>
          <a:stretch>
            <a:fillRect/>
          </a:stretch>
        </p:blipFill>
        <p:spPr>
          <a:xfrm>
            <a:off x="457201" y="1311140"/>
            <a:ext cx="8229600" cy="4383606"/>
          </a:xfrm>
          <a:prstGeom prst="rect">
            <a:avLst/>
          </a:prstGeom>
        </p:spPr>
      </p:pic>
      <p:sp>
        <p:nvSpPr>
          <p:cNvPr id="4" name="Slide Number Placeholder 3"/>
          <p:cNvSpPr>
            <a:spLocks noGrp="1"/>
          </p:cNvSpPr>
          <p:nvPr>
            <p:ph type="sldNum" sz="quarter" idx="11"/>
          </p:nvPr>
        </p:nvSpPr>
        <p:spPr/>
        <p:txBody>
          <a:bodyPr/>
          <a:lstStyle/>
          <a:p>
            <a:r>
              <a:rPr lang="en-US" smtClean="0"/>
              <a:t>10C-</a:t>
            </a:r>
            <a:fld id="{66CAE269-3BC7-40D2-A5FD-60A2B66A5480}" type="slidenum">
              <a:rPr lang="en-US" smtClean="0"/>
              <a:pPr/>
              <a:t>29</a:t>
            </a:fld>
            <a:endParaRPr lang="en-US" smtClean="0"/>
          </a:p>
          <a:p>
            <a:endParaRPr lang="en-US" dirty="0"/>
          </a:p>
        </p:txBody>
      </p:sp>
    </p:spTree>
    <p:extLst>
      <p:ext uri="{BB962C8B-B14F-4D97-AF65-F5344CB8AC3E}">
        <p14:creationId xmlns:p14="http://schemas.microsoft.com/office/powerpoint/2010/main" val="23227504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2"/>
          <p:cNvSpPr>
            <a:spLocks noGrp="1" noChangeArrowheads="1"/>
          </p:cNvSpPr>
          <p:nvPr>
            <p:ph type="title"/>
          </p:nvPr>
        </p:nvSpPr>
        <p:spPr/>
        <p:txBody>
          <a:bodyPr/>
          <a:lstStyle/>
          <a:p>
            <a:pPr eaLnBrk="1" hangingPunct="1"/>
            <a:r>
              <a:rPr lang="en-US" smtClean="0"/>
              <a:t>Chapter Objectives</a:t>
            </a:r>
          </a:p>
        </p:txBody>
      </p:sp>
      <p:sp>
        <p:nvSpPr>
          <p:cNvPr id="11268" name="Rectangle 3"/>
          <p:cNvSpPr>
            <a:spLocks noGrp="1" noChangeArrowheads="1"/>
          </p:cNvSpPr>
          <p:nvPr>
            <p:ph idx="1"/>
          </p:nvPr>
        </p:nvSpPr>
        <p:spPr/>
        <p:txBody>
          <a:bodyPr/>
          <a:lstStyle/>
          <a:p>
            <a:pPr eaLnBrk="1" hangingPunct="1"/>
            <a:r>
              <a:rPr lang="en-US" sz="2400" dirty="0" smtClean="0"/>
              <a:t>To understand the purpose and role of stored procedures and know how to create simple stored procedures</a:t>
            </a:r>
          </a:p>
          <a:p>
            <a:pPr eaLnBrk="1" hangingPunct="1"/>
            <a:r>
              <a:rPr lang="en-US" sz="2400" dirty="0" smtClean="0"/>
              <a:t>To understand the purpose and role of triggers and know how to create simple triggers</a:t>
            </a:r>
          </a:p>
          <a:p>
            <a:pPr eaLnBrk="1" hangingPunct="1"/>
            <a:r>
              <a:rPr lang="en-US" sz="2400" dirty="0" smtClean="0"/>
              <a:t>To understand how MySQL 5.6 implements indexes. concurrency control and cursors</a:t>
            </a:r>
          </a:p>
          <a:p>
            <a:pPr eaLnBrk="1" hangingPunct="1"/>
            <a:r>
              <a:rPr lang="en-US" sz="2400" dirty="0" smtClean="0"/>
              <a:t>To understand how MySQL 5.6 implements server and database security</a:t>
            </a:r>
          </a:p>
          <a:p>
            <a:pPr eaLnBrk="1" hangingPunct="1"/>
            <a:r>
              <a:rPr lang="en-US" sz="2400" dirty="0" smtClean="0"/>
              <a:t>To understand the fundamental features of MySQL 5.6  backup and recovery facilities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3</a:t>
            </a:fld>
            <a:endParaRPr lang="en-US" smtClean="0"/>
          </a:p>
          <a:p>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57200" y="1864794"/>
            <a:ext cx="8229600" cy="4383606"/>
          </a:xfrm>
          <a:prstGeom prst="rect">
            <a:avLst/>
          </a:prstGeom>
        </p:spPr>
      </p:pic>
      <p:sp>
        <p:nvSpPr>
          <p:cNvPr id="25602" name="Rectangle 4"/>
          <p:cNvSpPr>
            <a:spLocks noGrp="1" noChangeArrowheads="1"/>
          </p:cNvSpPr>
          <p:nvPr>
            <p:ph type="title"/>
          </p:nvPr>
        </p:nvSpPr>
        <p:spPr>
          <a:xfrm>
            <a:off x="457200" y="274638"/>
            <a:ext cx="8229600" cy="944562"/>
          </a:xfrm>
        </p:spPr>
        <p:txBody>
          <a:bodyPr/>
          <a:lstStyle/>
          <a:p>
            <a:r>
              <a:rPr lang="en-US" sz="3600" dirty="0" smtClean="0"/>
              <a:t>Creating a New Database</a:t>
            </a:r>
            <a:r>
              <a:rPr lang="en-US" dirty="0" smtClean="0"/>
              <a:t/>
            </a:r>
            <a:br>
              <a:rPr lang="en-US" dirty="0" smtClean="0"/>
            </a:br>
            <a:r>
              <a:rPr lang="en-US" sz="2400" dirty="0" smtClean="0"/>
              <a:t>The </a:t>
            </a:r>
            <a:r>
              <a:rPr lang="en-US" sz="2400" dirty="0"/>
              <a:t>Apply Change to </a:t>
            </a:r>
            <a:r>
              <a:rPr lang="en-US" sz="2400" dirty="0" smtClean="0"/>
              <a:t>Object Warning </a:t>
            </a:r>
            <a:r>
              <a:rPr lang="en-US" sz="2400" dirty="0"/>
              <a:t>Dialog Box</a:t>
            </a:r>
            <a:endParaRPr lang="en-US" sz="24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TextBox 5"/>
          <p:cNvSpPr txBox="1"/>
          <p:nvPr/>
        </p:nvSpPr>
        <p:spPr>
          <a:xfrm>
            <a:off x="449580" y="1219200"/>
            <a:ext cx="8229600" cy="646331"/>
          </a:xfrm>
          <a:prstGeom prst="rect">
            <a:avLst/>
          </a:prstGeom>
          <a:noFill/>
        </p:spPr>
        <p:txBody>
          <a:bodyPr wrap="square" rtlCol="0">
            <a:spAutoFit/>
          </a:bodyPr>
          <a:lstStyle/>
          <a:p>
            <a:r>
              <a:rPr lang="en-US" dirty="0" smtClean="0"/>
              <a:t>By default, MySQL only allows lower case letters in schema names, and will automatically change upper case letters to lower case.</a:t>
            </a:r>
            <a:endParaRPr lang="en-US" dirty="0"/>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30</a:t>
            </a:fld>
            <a:endParaRPr lang="en-US" smtClean="0"/>
          </a:p>
          <a:p>
            <a:endParaRPr lang="en-US" dirty="0"/>
          </a:p>
        </p:txBody>
      </p:sp>
    </p:spTree>
    <p:extLst>
      <p:ext uri="{BB962C8B-B14F-4D97-AF65-F5344CB8AC3E}">
        <p14:creationId xmlns:p14="http://schemas.microsoft.com/office/powerpoint/2010/main" val="38169648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4"/>
          <p:cNvSpPr>
            <a:spLocks noGrp="1" noChangeArrowheads="1"/>
          </p:cNvSpPr>
          <p:nvPr>
            <p:ph type="title"/>
          </p:nvPr>
        </p:nvSpPr>
        <p:spPr>
          <a:xfrm>
            <a:off x="457200" y="274638"/>
            <a:ext cx="8229600" cy="944562"/>
          </a:xfrm>
        </p:spPr>
        <p:txBody>
          <a:bodyPr/>
          <a:lstStyle/>
          <a:p>
            <a:r>
              <a:rPr lang="en-US" sz="3600" dirty="0" smtClean="0"/>
              <a:t>Creating a New Database</a:t>
            </a:r>
            <a:r>
              <a:rPr lang="en-US" dirty="0" smtClean="0"/>
              <a:t/>
            </a:r>
            <a:br>
              <a:rPr lang="en-US" dirty="0" smtClean="0"/>
            </a:br>
            <a:r>
              <a:rPr lang="en-US" sz="2000" dirty="0" smtClean="0"/>
              <a:t>The </a:t>
            </a:r>
            <a:r>
              <a:rPr lang="en-US" sz="2000" dirty="0"/>
              <a:t>Apply SQL Script </a:t>
            </a:r>
            <a:r>
              <a:rPr lang="en-US" sz="2000" dirty="0" smtClean="0"/>
              <a:t>to Database—Review SQL Script </a:t>
            </a:r>
            <a:r>
              <a:rPr lang="en-US" sz="2000" dirty="0"/>
              <a:t>Dialog Box</a:t>
            </a:r>
            <a:endParaRPr lang="en-US" sz="2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3" name="Picture 2"/>
          <p:cNvPicPr>
            <a:picLocks noChangeAspect="1"/>
          </p:cNvPicPr>
          <p:nvPr/>
        </p:nvPicPr>
        <p:blipFill>
          <a:blip r:embed="rId3"/>
          <a:stretch>
            <a:fillRect/>
          </a:stretch>
        </p:blipFill>
        <p:spPr>
          <a:xfrm>
            <a:off x="457200" y="1295400"/>
            <a:ext cx="8229600" cy="4542503"/>
          </a:xfrm>
          <a:prstGeom prst="rect">
            <a:avLst/>
          </a:prstGeom>
        </p:spPr>
      </p:pic>
      <p:sp>
        <p:nvSpPr>
          <p:cNvPr id="4" name="Slide Number Placeholder 3"/>
          <p:cNvSpPr>
            <a:spLocks noGrp="1"/>
          </p:cNvSpPr>
          <p:nvPr>
            <p:ph type="sldNum" sz="quarter" idx="11"/>
          </p:nvPr>
        </p:nvSpPr>
        <p:spPr/>
        <p:txBody>
          <a:bodyPr/>
          <a:lstStyle/>
          <a:p>
            <a:r>
              <a:rPr lang="en-US" smtClean="0"/>
              <a:t>10C-</a:t>
            </a:r>
            <a:fld id="{66CAE269-3BC7-40D2-A5FD-60A2B66A5480}" type="slidenum">
              <a:rPr lang="en-US" smtClean="0"/>
              <a:pPr/>
              <a:t>31</a:t>
            </a:fld>
            <a:endParaRPr lang="en-US" smtClean="0"/>
          </a:p>
          <a:p>
            <a:endParaRPr lang="en-US" dirty="0"/>
          </a:p>
        </p:txBody>
      </p:sp>
    </p:spTree>
    <p:extLst>
      <p:ext uri="{BB962C8B-B14F-4D97-AF65-F5344CB8AC3E}">
        <p14:creationId xmlns:p14="http://schemas.microsoft.com/office/powerpoint/2010/main" val="35645257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57201" y="1295401"/>
            <a:ext cx="8229600" cy="4555566"/>
          </a:xfrm>
          <a:prstGeom prst="rect">
            <a:avLst/>
          </a:prstGeom>
        </p:spPr>
      </p:pic>
      <p:sp>
        <p:nvSpPr>
          <p:cNvPr id="25602" name="Rectangle 4"/>
          <p:cNvSpPr>
            <a:spLocks noGrp="1" noChangeArrowheads="1"/>
          </p:cNvSpPr>
          <p:nvPr>
            <p:ph type="title"/>
          </p:nvPr>
        </p:nvSpPr>
        <p:spPr>
          <a:xfrm>
            <a:off x="457200" y="274638"/>
            <a:ext cx="8229600" cy="944562"/>
          </a:xfrm>
        </p:spPr>
        <p:txBody>
          <a:bodyPr/>
          <a:lstStyle/>
          <a:p>
            <a:r>
              <a:rPr lang="en-US" sz="3600" dirty="0" smtClean="0"/>
              <a:t>Creating a New Database</a:t>
            </a:r>
            <a:r>
              <a:rPr lang="en-US" dirty="0" smtClean="0"/>
              <a:t/>
            </a:r>
            <a:br>
              <a:rPr lang="en-US" dirty="0" smtClean="0"/>
            </a:br>
            <a:r>
              <a:rPr lang="en-US" sz="2000" dirty="0" smtClean="0"/>
              <a:t>The </a:t>
            </a:r>
            <a:r>
              <a:rPr lang="en-US" sz="2000" dirty="0"/>
              <a:t>Apply SQL Script </a:t>
            </a:r>
            <a:r>
              <a:rPr lang="en-US" sz="2000" dirty="0" smtClean="0"/>
              <a:t>to Database—Apply SQL Script </a:t>
            </a:r>
            <a:r>
              <a:rPr lang="en-US" sz="2000" dirty="0"/>
              <a:t>Dialog Box</a:t>
            </a:r>
            <a:endParaRPr lang="en-US" sz="2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32</a:t>
            </a:fld>
            <a:endParaRPr lang="en-US" smtClean="0"/>
          </a:p>
          <a:p>
            <a:endParaRPr lang="en-US" dirty="0"/>
          </a:p>
        </p:txBody>
      </p:sp>
    </p:spTree>
    <p:extLst>
      <p:ext uri="{BB962C8B-B14F-4D97-AF65-F5344CB8AC3E}">
        <p14:creationId xmlns:p14="http://schemas.microsoft.com/office/powerpoint/2010/main" val="33821083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57200" y="1295401"/>
            <a:ext cx="8235845" cy="4343399"/>
          </a:xfrm>
          <a:prstGeom prst="rect">
            <a:avLst/>
          </a:prstGeom>
        </p:spPr>
      </p:pic>
      <p:sp>
        <p:nvSpPr>
          <p:cNvPr id="25602" name="Rectangle 4"/>
          <p:cNvSpPr>
            <a:spLocks noGrp="1" noChangeArrowheads="1"/>
          </p:cNvSpPr>
          <p:nvPr>
            <p:ph type="title"/>
          </p:nvPr>
        </p:nvSpPr>
        <p:spPr>
          <a:xfrm>
            <a:off x="457200" y="274638"/>
            <a:ext cx="8229600" cy="944562"/>
          </a:xfrm>
        </p:spPr>
        <p:txBody>
          <a:bodyPr/>
          <a:lstStyle/>
          <a:p>
            <a:r>
              <a:rPr lang="en-US" sz="3600" dirty="0" smtClean="0"/>
              <a:t>Creating a New Database</a:t>
            </a:r>
            <a:r>
              <a:rPr lang="en-US" dirty="0" smtClean="0"/>
              <a:t/>
            </a:r>
            <a:br>
              <a:rPr lang="en-US" dirty="0" smtClean="0"/>
            </a:br>
            <a:r>
              <a:rPr lang="en-US" sz="2000" dirty="0" smtClean="0"/>
              <a:t>The </a:t>
            </a:r>
            <a:r>
              <a:rPr lang="en-US" sz="2000" dirty="0"/>
              <a:t>New </a:t>
            </a:r>
            <a:r>
              <a:rPr lang="en-US" sz="2000" dirty="0" err="1" smtClean="0"/>
              <a:t>cape_codd</a:t>
            </a:r>
            <a:r>
              <a:rPr lang="en-US" sz="2000" dirty="0" smtClean="0"/>
              <a:t> Database </a:t>
            </a:r>
            <a:r>
              <a:rPr lang="en-US" sz="2000" dirty="0"/>
              <a:t>(Schema) </a:t>
            </a:r>
            <a:r>
              <a:rPr lang="en-US" sz="2000" dirty="0" smtClean="0"/>
              <a:t>Object in </a:t>
            </a:r>
            <a:r>
              <a:rPr lang="en-US" sz="2000" dirty="0"/>
              <a:t>the Navigator</a:t>
            </a:r>
            <a:endParaRPr lang="en-US" sz="2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Slide Number Placeholder 3"/>
          <p:cNvSpPr>
            <a:spLocks noGrp="1"/>
          </p:cNvSpPr>
          <p:nvPr>
            <p:ph type="sldNum" sz="quarter" idx="11"/>
          </p:nvPr>
        </p:nvSpPr>
        <p:spPr/>
        <p:txBody>
          <a:bodyPr/>
          <a:lstStyle/>
          <a:p>
            <a:r>
              <a:rPr lang="en-US" smtClean="0"/>
              <a:t>10C-</a:t>
            </a:r>
            <a:fld id="{66CAE269-3BC7-40D2-A5FD-60A2B66A5480}" type="slidenum">
              <a:rPr lang="en-US" smtClean="0"/>
              <a:pPr/>
              <a:t>33</a:t>
            </a:fld>
            <a:endParaRPr lang="en-US" smtClean="0"/>
          </a:p>
          <a:p>
            <a:endParaRPr lang="en-US" dirty="0"/>
          </a:p>
        </p:txBody>
      </p:sp>
    </p:spTree>
    <p:extLst>
      <p:ext uri="{BB962C8B-B14F-4D97-AF65-F5344CB8AC3E}">
        <p14:creationId xmlns:p14="http://schemas.microsoft.com/office/powerpoint/2010/main" val="807381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DAVIDA~1\AppData\Local\Temp\SNAGHTML21433afc.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285069"/>
            <a:ext cx="8229600" cy="4327636"/>
          </a:xfrm>
          <a:prstGeom prst="rect">
            <a:avLst/>
          </a:prstGeom>
          <a:noFill/>
          <a:extLst>
            <a:ext uri="{909E8E84-426E-40DD-AFC4-6F175D3DCCD1}">
              <a14:hiddenFill xmlns:a14="http://schemas.microsoft.com/office/drawing/2010/main">
                <a:solidFill>
                  <a:srgbClr val="FFFFFF"/>
                </a:solidFill>
              </a14:hiddenFill>
            </a:ext>
          </a:extLst>
        </p:spPr>
      </p:pic>
      <p:sp>
        <p:nvSpPr>
          <p:cNvPr id="25602" name="Rectangle 4"/>
          <p:cNvSpPr>
            <a:spLocks noGrp="1" noChangeArrowheads="1"/>
          </p:cNvSpPr>
          <p:nvPr>
            <p:ph type="title"/>
          </p:nvPr>
        </p:nvSpPr>
        <p:spPr>
          <a:xfrm>
            <a:off x="457200" y="274638"/>
            <a:ext cx="8229600" cy="944562"/>
          </a:xfrm>
        </p:spPr>
        <p:txBody>
          <a:bodyPr/>
          <a:lstStyle/>
          <a:p>
            <a:r>
              <a:rPr lang="en-US" sz="3600" dirty="0" smtClean="0"/>
              <a:t>Creating a New Database</a:t>
            </a:r>
            <a:r>
              <a:rPr lang="en-US" dirty="0" smtClean="0"/>
              <a:t/>
            </a:r>
            <a:br>
              <a:rPr lang="en-US" dirty="0" smtClean="0"/>
            </a:br>
            <a:r>
              <a:rPr lang="en-US" sz="2000" dirty="0" smtClean="0"/>
              <a:t>The </a:t>
            </a:r>
            <a:r>
              <a:rPr lang="en-US" sz="2000" dirty="0"/>
              <a:t>New Database Object </a:t>
            </a:r>
            <a:r>
              <a:rPr lang="en-US" sz="2000" dirty="0" smtClean="0"/>
              <a:t>in the </a:t>
            </a:r>
            <a:r>
              <a:rPr lang="en-US" sz="2000" dirty="0"/>
              <a:t>Navigator</a:t>
            </a:r>
            <a:endParaRPr lang="en-US" sz="2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34</a:t>
            </a:fld>
            <a:endParaRPr lang="en-US" smtClean="0"/>
          </a:p>
          <a:p>
            <a:endParaRPr lang="en-US" dirty="0"/>
          </a:p>
        </p:txBody>
      </p:sp>
    </p:spTree>
    <p:extLst>
      <p:ext uri="{BB962C8B-B14F-4D97-AF65-F5344CB8AC3E}">
        <p14:creationId xmlns:p14="http://schemas.microsoft.com/office/powerpoint/2010/main" val="37590357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C:\Users\DAVIDA~1\AppData\Local\Temp\SNAGHTML2144b28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1" y="1285069"/>
            <a:ext cx="8229600" cy="4333862"/>
          </a:xfrm>
          <a:prstGeom prst="rect">
            <a:avLst/>
          </a:prstGeom>
          <a:noFill/>
          <a:extLst>
            <a:ext uri="{909E8E84-426E-40DD-AFC4-6F175D3DCCD1}">
              <a14:hiddenFill xmlns:a14="http://schemas.microsoft.com/office/drawing/2010/main">
                <a:solidFill>
                  <a:srgbClr val="FFFFFF"/>
                </a:solidFill>
              </a14:hiddenFill>
            </a:ext>
          </a:extLst>
        </p:spPr>
      </p:pic>
      <p:sp>
        <p:nvSpPr>
          <p:cNvPr id="25602" name="Rectangle 4"/>
          <p:cNvSpPr>
            <a:spLocks noGrp="1" noChangeArrowheads="1"/>
          </p:cNvSpPr>
          <p:nvPr>
            <p:ph type="title"/>
          </p:nvPr>
        </p:nvSpPr>
        <p:spPr>
          <a:xfrm>
            <a:off x="457200" y="274638"/>
            <a:ext cx="8229600" cy="944562"/>
          </a:xfrm>
        </p:spPr>
        <p:txBody>
          <a:bodyPr/>
          <a:lstStyle/>
          <a:p>
            <a:r>
              <a:rPr lang="en-US" sz="3200" dirty="0" smtClean="0"/>
              <a:t>Setting </a:t>
            </a:r>
            <a:r>
              <a:rPr lang="en-US" sz="3200" dirty="0"/>
              <a:t>the </a:t>
            </a:r>
            <a:r>
              <a:rPr lang="en-US" sz="3200" dirty="0" smtClean="0"/>
              <a:t>Default Schema</a:t>
            </a:r>
            <a:br>
              <a:rPr lang="en-US" sz="3200" dirty="0" smtClean="0"/>
            </a:br>
            <a:r>
              <a:rPr lang="en-US" sz="2000" dirty="0"/>
              <a:t>The Set as Default Schema Command</a:t>
            </a:r>
            <a:endParaRPr lang="en-US" sz="2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35</a:t>
            </a:fld>
            <a:endParaRPr lang="en-US" smtClean="0"/>
          </a:p>
          <a:p>
            <a:endParaRPr lang="en-US" dirty="0"/>
          </a:p>
        </p:txBody>
      </p:sp>
    </p:spTree>
    <p:extLst>
      <p:ext uri="{BB962C8B-B14F-4D97-AF65-F5344CB8AC3E}">
        <p14:creationId xmlns:p14="http://schemas.microsoft.com/office/powerpoint/2010/main" val="7620561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C:\Users\DAVIDA~1\AppData\Local\Temp\SNAGHTML2146442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285069"/>
            <a:ext cx="8241441" cy="4333862"/>
          </a:xfrm>
          <a:prstGeom prst="rect">
            <a:avLst/>
          </a:prstGeom>
          <a:noFill/>
          <a:extLst>
            <a:ext uri="{909E8E84-426E-40DD-AFC4-6F175D3DCCD1}">
              <a14:hiddenFill xmlns:a14="http://schemas.microsoft.com/office/drawing/2010/main">
                <a:solidFill>
                  <a:srgbClr val="FFFFFF"/>
                </a:solidFill>
              </a14:hiddenFill>
            </a:ext>
          </a:extLst>
        </p:spPr>
      </p:pic>
      <p:sp>
        <p:nvSpPr>
          <p:cNvPr id="25602" name="Rectangle 4"/>
          <p:cNvSpPr>
            <a:spLocks noGrp="1" noChangeArrowheads="1"/>
          </p:cNvSpPr>
          <p:nvPr>
            <p:ph type="title"/>
          </p:nvPr>
        </p:nvSpPr>
        <p:spPr>
          <a:xfrm>
            <a:off x="457200" y="274638"/>
            <a:ext cx="8229600" cy="944562"/>
          </a:xfrm>
        </p:spPr>
        <p:txBody>
          <a:bodyPr/>
          <a:lstStyle/>
          <a:p>
            <a:r>
              <a:rPr lang="en-US" sz="3200" dirty="0" smtClean="0"/>
              <a:t>Setting </a:t>
            </a:r>
            <a:r>
              <a:rPr lang="en-US" sz="3200" dirty="0"/>
              <a:t>the </a:t>
            </a:r>
            <a:r>
              <a:rPr lang="en-US" sz="3200" dirty="0" smtClean="0"/>
              <a:t>Default Schema</a:t>
            </a:r>
            <a:br>
              <a:rPr lang="en-US" sz="3200" dirty="0" smtClean="0"/>
            </a:br>
            <a:r>
              <a:rPr lang="en-US" sz="2000" dirty="0" smtClean="0"/>
              <a:t>The </a:t>
            </a:r>
            <a:r>
              <a:rPr lang="en-US" sz="2000" dirty="0"/>
              <a:t>SQL USE {</a:t>
            </a:r>
            <a:r>
              <a:rPr lang="en-US" sz="2000" dirty="0" err="1"/>
              <a:t>SchemaName</a:t>
            </a:r>
            <a:r>
              <a:rPr lang="en-US" sz="2000" dirty="0"/>
              <a:t>} Statement</a:t>
            </a:r>
            <a:endParaRPr lang="en-US" sz="2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36</a:t>
            </a:fld>
            <a:endParaRPr lang="en-US" smtClean="0"/>
          </a:p>
          <a:p>
            <a:endParaRPr lang="en-US" dirty="0"/>
          </a:p>
        </p:txBody>
      </p:sp>
    </p:spTree>
    <p:extLst>
      <p:ext uri="{BB962C8B-B14F-4D97-AF65-F5344CB8AC3E}">
        <p14:creationId xmlns:p14="http://schemas.microsoft.com/office/powerpoint/2010/main" val="38873068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lstStyle/>
          <a:p>
            <a:r>
              <a:rPr lang="en-US" dirty="0"/>
              <a:t>SQL </a:t>
            </a:r>
            <a:r>
              <a:rPr lang="en-US" dirty="0" smtClean="0"/>
              <a:t>Scripts</a:t>
            </a:r>
            <a:endParaRPr lang="en-US" dirty="0"/>
          </a:p>
        </p:txBody>
      </p:sp>
      <p:sp>
        <p:nvSpPr>
          <p:cNvPr id="3" name="Content Placeholder 2"/>
          <p:cNvSpPr>
            <a:spLocks noGrp="1"/>
          </p:cNvSpPr>
          <p:nvPr>
            <p:ph idx="1"/>
          </p:nvPr>
        </p:nvSpPr>
        <p:spPr>
          <a:xfrm>
            <a:off x="449580" y="1234440"/>
            <a:ext cx="8229600" cy="4525963"/>
          </a:xfrm>
        </p:spPr>
        <p:txBody>
          <a:bodyPr/>
          <a:lstStyle/>
          <a:p>
            <a:r>
              <a:rPr lang="en-US" sz="2400" dirty="0" smtClean="0"/>
              <a:t>An </a:t>
            </a:r>
            <a:r>
              <a:rPr lang="en-US" sz="2400" b="1" dirty="0">
                <a:solidFill>
                  <a:srgbClr val="0099CC"/>
                </a:solidFill>
              </a:rPr>
              <a:t>SQL script</a:t>
            </a:r>
            <a:r>
              <a:rPr lang="en-US" sz="2400" b="1" dirty="0"/>
              <a:t> </a:t>
            </a:r>
            <a:r>
              <a:rPr lang="en-US" sz="2400" dirty="0"/>
              <a:t>is a plaintext file labeled with the </a:t>
            </a:r>
            <a:r>
              <a:rPr lang="en-US" sz="2400" i="1" dirty="0"/>
              <a:t>.</a:t>
            </a:r>
            <a:r>
              <a:rPr lang="en-US" sz="2400" i="1" dirty="0" err="1"/>
              <a:t>sql</a:t>
            </a:r>
            <a:r>
              <a:rPr lang="en-US" sz="2400" i="1" dirty="0"/>
              <a:t> </a:t>
            </a:r>
            <a:r>
              <a:rPr lang="en-US" sz="2400" dirty="0"/>
              <a:t>file extension</a:t>
            </a:r>
            <a:r>
              <a:rPr lang="en-US" sz="2400" dirty="0" smtClean="0"/>
              <a:t>.</a:t>
            </a:r>
          </a:p>
          <a:p>
            <a:r>
              <a:rPr lang="en-US" sz="2400" dirty="0" smtClean="0"/>
              <a:t>An SQL script </a:t>
            </a:r>
            <a:r>
              <a:rPr lang="en-US" sz="2400" dirty="0"/>
              <a:t>is composed of one or more SQL statements, which can include SQL script comments.</a:t>
            </a:r>
          </a:p>
          <a:p>
            <a:r>
              <a:rPr lang="en-US" sz="2400" b="1" dirty="0">
                <a:solidFill>
                  <a:srgbClr val="0099CC"/>
                </a:solidFill>
              </a:rPr>
              <a:t>SQL script comments </a:t>
            </a:r>
            <a:r>
              <a:rPr lang="en-US" sz="2400" dirty="0"/>
              <a:t>are lines of text that do not run when the script is </a:t>
            </a:r>
            <a:r>
              <a:rPr lang="en-US" sz="2400" dirty="0" smtClean="0"/>
              <a:t>executed but </a:t>
            </a:r>
            <a:r>
              <a:rPr lang="en-US" sz="2400" dirty="0"/>
              <a:t>are used to document the purpose and contents of the script. Each comment </a:t>
            </a:r>
            <a:r>
              <a:rPr lang="en-US" sz="2400" dirty="0" smtClean="0"/>
              <a:t>begins with </a:t>
            </a:r>
            <a:r>
              <a:rPr lang="en-US" sz="2400" dirty="0"/>
              <a:t>the characters </a:t>
            </a:r>
            <a:r>
              <a:rPr lang="en-US" sz="2400" b="1" dirty="0">
                <a:solidFill>
                  <a:srgbClr val="0099CC"/>
                </a:solidFill>
              </a:rPr>
              <a:t>/* (slash asterisk) </a:t>
            </a:r>
            <a:r>
              <a:rPr lang="en-US" sz="2400" dirty="0"/>
              <a:t>and ends with the characters </a:t>
            </a:r>
            <a:r>
              <a:rPr lang="en-US" sz="2400" b="1" dirty="0">
                <a:solidFill>
                  <a:srgbClr val="0099CC"/>
                </a:solidFill>
              </a:rPr>
              <a:t>*/ (asterisk slash</a:t>
            </a:r>
            <a:r>
              <a:rPr lang="en-US" sz="2400" b="1" dirty="0" smtClean="0">
                <a:solidFill>
                  <a:srgbClr val="0099CC"/>
                </a:solidFill>
              </a:rPr>
              <a:t>)</a:t>
            </a:r>
            <a:r>
              <a:rPr lang="en-US" sz="2400" dirty="0" smtClean="0"/>
              <a:t>. Alternatively</a:t>
            </a:r>
            <a:r>
              <a:rPr lang="en-US" sz="2400" dirty="0"/>
              <a:t>, for a single line comment (or a comment at the end of a line), we use </a:t>
            </a:r>
            <a:r>
              <a:rPr lang="en-US" sz="2400" b="1" dirty="0" smtClean="0">
                <a:solidFill>
                  <a:srgbClr val="0099CC"/>
                </a:solidFill>
              </a:rPr>
              <a:t># (pound sign)</a:t>
            </a:r>
            <a:r>
              <a:rPr lang="en-US" sz="2400" b="1" dirty="0" smtClean="0"/>
              <a:t> </a:t>
            </a:r>
            <a:r>
              <a:rPr lang="en-US" sz="2400" dirty="0"/>
              <a:t>at the start of the comment.</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r>
              <a:rPr lang="en-US" smtClean="0"/>
              <a:t>10C-</a:t>
            </a:r>
            <a:fld id="{66CAE269-3BC7-40D2-A5FD-60A2B66A5480}" type="slidenum">
              <a:rPr lang="en-US" smtClean="0"/>
              <a:pPr/>
              <a:t>37</a:t>
            </a:fld>
            <a:endParaRPr lang="en-US" smtClean="0"/>
          </a:p>
          <a:p>
            <a:endParaRPr lang="en-US" dirty="0"/>
          </a:p>
        </p:txBody>
      </p:sp>
    </p:spTree>
    <p:extLst>
      <p:ext uri="{BB962C8B-B14F-4D97-AF65-F5344CB8AC3E}">
        <p14:creationId xmlns:p14="http://schemas.microsoft.com/office/powerpoint/2010/main" val="29209416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US" sz="3200" dirty="0" smtClean="0"/>
              <a:t>Cape </a:t>
            </a:r>
            <a:r>
              <a:rPr lang="en-US" sz="3200" dirty="0" err="1" smtClean="0"/>
              <a:t>Codd</a:t>
            </a:r>
            <a:r>
              <a:rPr lang="en-US" sz="3200" dirty="0" smtClean="0"/>
              <a:t> Database Available Online</a:t>
            </a:r>
            <a:endParaRPr lang="en-US" sz="3200" dirty="0"/>
          </a:p>
        </p:txBody>
      </p:sp>
      <p:sp>
        <p:nvSpPr>
          <p:cNvPr id="3" name="Content Placeholder 2"/>
          <p:cNvSpPr>
            <a:spLocks noGrp="1"/>
          </p:cNvSpPr>
          <p:nvPr>
            <p:ph idx="1"/>
          </p:nvPr>
        </p:nvSpPr>
        <p:spPr>
          <a:xfrm>
            <a:off x="457200" y="1143000"/>
            <a:ext cx="8229600" cy="4830763"/>
          </a:xfrm>
        </p:spPr>
        <p:txBody>
          <a:bodyPr/>
          <a:lstStyle/>
          <a:p>
            <a:r>
              <a:rPr lang="en-US" sz="2400" dirty="0"/>
              <a:t>Another advantage of SQL scripts is that we can use scripts written by others.</a:t>
            </a:r>
            <a:endParaRPr lang="en-US" sz="2400" dirty="0" smtClean="0"/>
          </a:p>
          <a:p>
            <a:r>
              <a:rPr lang="en-US" sz="2400" dirty="0" smtClean="0"/>
              <a:t>Versions of the complete Cape </a:t>
            </a:r>
            <a:r>
              <a:rPr lang="en-US" sz="2400" dirty="0" err="1" smtClean="0"/>
              <a:t>Codd</a:t>
            </a:r>
            <a:r>
              <a:rPr lang="en-US" sz="2400" dirty="0" smtClean="0"/>
              <a:t> database are available in the downloadable Student Files available at:</a:t>
            </a:r>
          </a:p>
          <a:p>
            <a:pPr marL="457200" lvl="1" indent="0">
              <a:buNone/>
            </a:pPr>
            <a:r>
              <a:rPr lang="en-US" sz="2000" dirty="0" smtClean="0"/>
              <a:t>	</a:t>
            </a:r>
            <a:r>
              <a:rPr lang="en-US" sz="2000" dirty="0"/>
              <a:t> </a:t>
            </a:r>
            <a:r>
              <a:rPr lang="en-US" sz="2000" dirty="0">
                <a:solidFill>
                  <a:srgbClr val="0099CC"/>
                </a:solidFill>
              </a:rPr>
              <a:t>http://www.pearsonhighered.com/kroenke/</a:t>
            </a:r>
          </a:p>
          <a:p>
            <a:r>
              <a:rPr lang="en-US" sz="2400" dirty="0" smtClean="0"/>
              <a:t>These include versions for:</a:t>
            </a:r>
          </a:p>
          <a:p>
            <a:pPr lvl="1"/>
            <a:r>
              <a:rPr lang="en-US" sz="2000" dirty="0" smtClean="0"/>
              <a:t>Microsoft Access 2013</a:t>
            </a:r>
          </a:p>
          <a:p>
            <a:pPr lvl="1"/>
            <a:r>
              <a:rPr lang="en-US" sz="2000" dirty="0" smtClean="0"/>
              <a:t>Microsoft SQL Server 2014</a:t>
            </a:r>
          </a:p>
          <a:p>
            <a:pPr lvl="1"/>
            <a:r>
              <a:rPr lang="en-US" sz="2000" dirty="0" smtClean="0"/>
              <a:t>Oracle Database 12c and Oracle Database XE</a:t>
            </a:r>
          </a:p>
          <a:p>
            <a:pPr lvl="1"/>
            <a:r>
              <a:rPr lang="en-US" sz="2000" dirty="0" smtClean="0"/>
              <a:t>MySQL 5.6</a:t>
            </a:r>
          </a:p>
          <a:p>
            <a:r>
              <a:rPr lang="en-US" sz="2400" b="1" dirty="0" smtClean="0">
                <a:solidFill>
                  <a:srgbClr val="0099CC"/>
                </a:solidFill>
              </a:rPr>
              <a:t>We recommend you actually run all material in a live database!</a:t>
            </a:r>
            <a:endParaRPr lang="en-US" sz="2400" b="1" dirty="0">
              <a:solidFill>
                <a:srgbClr val="0099CC"/>
              </a:solidFill>
            </a:endParaRP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r>
              <a:rPr lang="en-US" smtClean="0"/>
              <a:t>10C-</a:t>
            </a:r>
            <a:fld id="{66CAE269-3BC7-40D2-A5FD-60A2B66A5480}" type="slidenum">
              <a:rPr lang="en-US" smtClean="0"/>
              <a:pPr/>
              <a:t>38</a:t>
            </a:fld>
            <a:endParaRPr lang="en-US" smtClean="0"/>
          </a:p>
          <a:p>
            <a:endParaRPr lang="en-US" dirty="0"/>
          </a:p>
        </p:txBody>
      </p:sp>
    </p:spTree>
    <p:extLst>
      <p:ext uri="{BB962C8B-B14F-4D97-AF65-F5344CB8AC3E}">
        <p14:creationId xmlns:p14="http://schemas.microsoft.com/office/powerpoint/2010/main" val="260608593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72441" y="1524000"/>
            <a:ext cx="8214360" cy="4714996"/>
          </a:xfrm>
          <a:prstGeom prst="rect">
            <a:avLst/>
          </a:prstGeom>
        </p:spPr>
      </p:pic>
      <p:sp>
        <p:nvSpPr>
          <p:cNvPr id="30723" name="Title 1"/>
          <p:cNvSpPr>
            <a:spLocks noGrp="1"/>
          </p:cNvSpPr>
          <p:nvPr>
            <p:ph type="title"/>
          </p:nvPr>
        </p:nvSpPr>
        <p:spPr>
          <a:xfrm>
            <a:off x="457200" y="274638"/>
            <a:ext cx="8229600" cy="1173162"/>
          </a:xfrm>
        </p:spPr>
        <p:txBody>
          <a:bodyPr/>
          <a:lstStyle/>
          <a:p>
            <a:pPr eaLnBrk="1" hangingPunct="1"/>
            <a:r>
              <a:rPr lang="en-US" sz="3600" dirty="0" smtClean="0"/>
              <a:t>Using Existing SQL Scripts</a:t>
            </a:r>
            <a:br>
              <a:rPr lang="en-US" sz="3600" dirty="0" smtClean="0"/>
            </a:br>
            <a:r>
              <a:rPr lang="en-US" sz="2800" dirty="0" smtClean="0"/>
              <a:t>Opening the Existing SQL Script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39</a:t>
            </a:fld>
            <a:endParaRPr lang="en-US" smtClean="0"/>
          </a:p>
          <a:p>
            <a:endParaRPr lang="en-US" dirty="0"/>
          </a:p>
        </p:txBody>
      </p:sp>
    </p:spTree>
    <p:extLst>
      <p:ext uri="{BB962C8B-B14F-4D97-AF65-F5344CB8AC3E}">
        <p14:creationId xmlns:p14="http://schemas.microsoft.com/office/powerpoint/2010/main" val="40659161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smtClean="0"/>
              <a:t>Scope</a:t>
            </a:r>
            <a:endParaRPr lang="en-US" dirty="0"/>
          </a:p>
        </p:txBody>
      </p:sp>
      <p:sp>
        <p:nvSpPr>
          <p:cNvPr id="3" name="Content Placeholder 2"/>
          <p:cNvSpPr>
            <a:spLocks noGrp="1"/>
          </p:cNvSpPr>
          <p:nvPr>
            <p:ph idx="1"/>
          </p:nvPr>
        </p:nvSpPr>
        <p:spPr>
          <a:xfrm>
            <a:off x="457200" y="1143000"/>
            <a:ext cx="8229600" cy="5102225"/>
          </a:xfrm>
        </p:spPr>
        <p:txBody>
          <a:bodyPr/>
          <a:lstStyle/>
          <a:p>
            <a:r>
              <a:rPr lang="en-US" dirty="0" smtClean="0"/>
              <a:t>The PowerPoint slide show covers the first three objectives.</a:t>
            </a:r>
          </a:p>
          <a:p>
            <a:r>
              <a:rPr lang="en-US" dirty="0" smtClean="0"/>
              <a:t>In particular:</a:t>
            </a:r>
          </a:p>
          <a:p>
            <a:pPr lvl="1"/>
            <a:r>
              <a:rPr lang="en-US" dirty="0" smtClean="0"/>
              <a:t>How to install MySQL 5.6.</a:t>
            </a:r>
          </a:p>
          <a:p>
            <a:pPr lvl="1"/>
            <a:r>
              <a:rPr lang="en-US" dirty="0" smtClean="0"/>
              <a:t>How to use MySQL Workbench.</a:t>
            </a:r>
          </a:p>
          <a:p>
            <a:pPr lvl="1"/>
            <a:r>
              <a:rPr lang="en-US" dirty="0" smtClean="0"/>
              <a:t>How to create a MySQL database.</a:t>
            </a:r>
          </a:p>
          <a:p>
            <a:pPr lvl="1"/>
            <a:r>
              <a:rPr lang="en-US" dirty="0" smtClean="0"/>
              <a:t>How to use existing SQL scripts to build and populate the Cape </a:t>
            </a:r>
            <a:r>
              <a:rPr lang="en-US" dirty="0" err="1" smtClean="0"/>
              <a:t>Codd</a:t>
            </a:r>
            <a:r>
              <a:rPr lang="en-US" dirty="0" smtClean="0"/>
              <a:t> database used for SQL DML work in Chapter 2.</a:t>
            </a:r>
            <a:endParaRPr lang="en-US"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r>
              <a:rPr lang="en-US" smtClean="0"/>
              <a:t>10C-</a:t>
            </a:r>
            <a:fld id="{66CAE269-3BC7-40D2-A5FD-60A2B66A5480}" type="slidenum">
              <a:rPr lang="en-US" smtClean="0"/>
              <a:pPr/>
              <a:t>4</a:t>
            </a:fld>
            <a:endParaRPr lang="en-US" smtClean="0"/>
          </a:p>
          <a:p>
            <a:endParaRPr lang="en-US" dirty="0"/>
          </a:p>
        </p:txBody>
      </p:sp>
    </p:spTree>
    <p:extLst>
      <p:ext uri="{BB962C8B-B14F-4D97-AF65-F5344CB8AC3E}">
        <p14:creationId xmlns:p14="http://schemas.microsoft.com/office/powerpoint/2010/main" val="173449094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Title 1"/>
          <p:cNvSpPr>
            <a:spLocks noGrp="1"/>
          </p:cNvSpPr>
          <p:nvPr>
            <p:ph type="title"/>
          </p:nvPr>
        </p:nvSpPr>
        <p:spPr>
          <a:xfrm>
            <a:off x="457200" y="274638"/>
            <a:ext cx="8229600" cy="1173162"/>
          </a:xfrm>
        </p:spPr>
        <p:txBody>
          <a:bodyPr/>
          <a:lstStyle/>
          <a:p>
            <a:r>
              <a:rPr lang="en-US" sz="3600" dirty="0" smtClean="0"/>
              <a:t>Using Existing SQL Scripts II</a:t>
            </a:r>
            <a:br>
              <a:rPr lang="en-US" sz="3600" dirty="0" smtClean="0"/>
            </a:br>
            <a:r>
              <a:rPr lang="en-US" sz="2800" dirty="0" smtClean="0"/>
              <a:t>The </a:t>
            </a:r>
            <a:r>
              <a:rPr lang="en-US" sz="2800" dirty="0"/>
              <a:t>Cape </a:t>
            </a:r>
            <a:r>
              <a:rPr lang="en-US" sz="2800" dirty="0" err="1"/>
              <a:t>Codd</a:t>
            </a:r>
            <a:r>
              <a:rPr lang="en-US" sz="2800" dirty="0"/>
              <a:t> </a:t>
            </a:r>
            <a:r>
              <a:rPr lang="en-US" sz="2800" dirty="0" smtClean="0"/>
              <a:t>Database Create </a:t>
            </a:r>
            <a:r>
              <a:rPr lang="en-US" sz="2800" dirty="0"/>
              <a:t>Tables Script</a:t>
            </a:r>
            <a:endParaRPr lang="en-US" sz="28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3" name="Picture 2"/>
          <p:cNvPicPr>
            <a:picLocks noChangeAspect="1"/>
          </p:cNvPicPr>
          <p:nvPr/>
        </p:nvPicPr>
        <p:blipFill>
          <a:blip r:embed="rId3"/>
          <a:stretch>
            <a:fillRect/>
          </a:stretch>
        </p:blipFill>
        <p:spPr>
          <a:xfrm>
            <a:off x="472440" y="1524001"/>
            <a:ext cx="8214360" cy="4375488"/>
          </a:xfrm>
          <a:prstGeom prst="rect">
            <a:avLst/>
          </a:prstGeom>
        </p:spPr>
      </p:pic>
      <p:sp>
        <p:nvSpPr>
          <p:cNvPr id="2" name="Slide Number Placeholder 1"/>
          <p:cNvSpPr>
            <a:spLocks noGrp="1"/>
          </p:cNvSpPr>
          <p:nvPr>
            <p:ph type="sldNum" sz="quarter" idx="11"/>
          </p:nvPr>
        </p:nvSpPr>
        <p:spPr/>
        <p:txBody>
          <a:bodyPr/>
          <a:lstStyle/>
          <a:p>
            <a:r>
              <a:rPr lang="en-US" smtClean="0"/>
              <a:t>10C-</a:t>
            </a:r>
            <a:fld id="{66CAE269-3BC7-40D2-A5FD-60A2B66A5480}" type="slidenum">
              <a:rPr lang="en-US" smtClean="0"/>
              <a:pPr/>
              <a:t>40</a:t>
            </a:fld>
            <a:endParaRPr lang="en-US" smtClean="0"/>
          </a:p>
          <a:p>
            <a:endParaRPr lang="en-US" dirty="0"/>
          </a:p>
        </p:txBody>
      </p:sp>
    </p:spTree>
    <p:extLst>
      <p:ext uri="{BB962C8B-B14F-4D97-AF65-F5344CB8AC3E}">
        <p14:creationId xmlns:p14="http://schemas.microsoft.com/office/powerpoint/2010/main" val="8298466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72441" y="1527876"/>
            <a:ext cx="8214360" cy="4316519"/>
          </a:xfrm>
          <a:prstGeom prst="rect">
            <a:avLst/>
          </a:prstGeom>
        </p:spPr>
      </p:pic>
      <p:sp>
        <p:nvSpPr>
          <p:cNvPr id="30723" name="Title 1"/>
          <p:cNvSpPr>
            <a:spLocks noGrp="1"/>
          </p:cNvSpPr>
          <p:nvPr>
            <p:ph type="title"/>
          </p:nvPr>
        </p:nvSpPr>
        <p:spPr>
          <a:xfrm>
            <a:off x="457200" y="274638"/>
            <a:ext cx="8229600" cy="1173162"/>
          </a:xfrm>
        </p:spPr>
        <p:txBody>
          <a:bodyPr/>
          <a:lstStyle/>
          <a:p>
            <a:r>
              <a:rPr lang="en-US" sz="3600" dirty="0" smtClean="0"/>
              <a:t>Using Existing SQL Scripts III</a:t>
            </a:r>
            <a:br>
              <a:rPr lang="en-US" sz="3600" dirty="0" smtClean="0"/>
            </a:br>
            <a:r>
              <a:rPr lang="en-US" sz="2400" dirty="0" smtClean="0"/>
              <a:t>The </a:t>
            </a:r>
            <a:r>
              <a:rPr lang="en-US" sz="2400" dirty="0"/>
              <a:t>Cape </a:t>
            </a:r>
            <a:r>
              <a:rPr lang="en-US" sz="2400" dirty="0" err="1"/>
              <a:t>Codd</a:t>
            </a:r>
            <a:r>
              <a:rPr lang="en-US" sz="2400" dirty="0"/>
              <a:t> </a:t>
            </a:r>
            <a:r>
              <a:rPr lang="en-US" sz="2400" dirty="0" smtClean="0"/>
              <a:t>Database </a:t>
            </a:r>
            <a:r>
              <a:rPr lang="en-US" sz="2400" dirty="0"/>
              <a:t>Table Objects in </a:t>
            </a:r>
            <a:r>
              <a:rPr lang="en-US" sz="2400" dirty="0" smtClean="0"/>
              <a:t>the Navigator</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41</a:t>
            </a:fld>
            <a:endParaRPr lang="en-US" smtClean="0"/>
          </a:p>
          <a:p>
            <a:endParaRPr lang="en-US" dirty="0"/>
          </a:p>
        </p:txBody>
      </p:sp>
    </p:spTree>
    <p:extLst>
      <p:ext uri="{BB962C8B-B14F-4D97-AF65-F5344CB8AC3E}">
        <p14:creationId xmlns:p14="http://schemas.microsoft.com/office/powerpoint/2010/main" val="24489175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C:\Users\DAVIDA~1\AppData\Local\Temp\SNAGHTML215245f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527876"/>
            <a:ext cx="8225597" cy="4316519"/>
          </a:xfrm>
          <a:prstGeom prst="rect">
            <a:avLst/>
          </a:prstGeom>
          <a:noFill/>
          <a:extLst>
            <a:ext uri="{909E8E84-426E-40DD-AFC4-6F175D3DCCD1}">
              <a14:hiddenFill xmlns:a14="http://schemas.microsoft.com/office/drawing/2010/main">
                <a:solidFill>
                  <a:srgbClr val="FFFFFF"/>
                </a:solidFill>
              </a14:hiddenFill>
            </a:ext>
          </a:extLst>
        </p:spPr>
      </p:pic>
      <p:sp>
        <p:nvSpPr>
          <p:cNvPr id="30723" name="Title 1"/>
          <p:cNvSpPr>
            <a:spLocks noGrp="1"/>
          </p:cNvSpPr>
          <p:nvPr>
            <p:ph type="title"/>
          </p:nvPr>
        </p:nvSpPr>
        <p:spPr>
          <a:xfrm>
            <a:off x="457200" y="274638"/>
            <a:ext cx="8229600" cy="1173162"/>
          </a:xfrm>
        </p:spPr>
        <p:txBody>
          <a:bodyPr/>
          <a:lstStyle/>
          <a:p>
            <a:r>
              <a:rPr lang="en-US" sz="3600" dirty="0" smtClean="0"/>
              <a:t>Using Existing SQL Scripts III</a:t>
            </a:r>
            <a:br>
              <a:rPr lang="en-US" sz="3600" dirty="0" smtClean="0"/>
            </a:br>
            <a:r>
              <a:rPr lang="en-US" sz="2400" dirty="0" smtClean="0"/>
              <a:t>Populating </a:t>
            </a:r>
            <a:r>
              <a:rPr lang="en-US" sz="2400" dirty="0"/>
              <a:t>the Cape </a:t>
            </a:r>
            <a:r>
              <a:rPr lang="en-US" sz="2400" dirty="0" err="1" smtClean="0"/>
              <a:t>Codd</a:t>
            </a:r>
            <a:r>
              <a:rPr lang="en-US" sz="2400" dirty="0" smtClean="0"/>
              <a:t> Database </a:t>
            </a:r>
            <a:r>
              <a:rPr lang="en-US" sz="2400" dirty="0"/>
              <a:t>Tables</a:t>
            </a:r>
            <a:endParaRPr lang="en-US" sz="24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10C-</a:t>
            </a:r>
            <a:fld id="{66CAE269-3BC7-40D2-A5FD-60A2B66A5480}" type="slidenum">
              <a:rPr lang="en-US" smtClean="0"/>
              <a:pPr/>
              <a:t>42</a:t>
            </a:fld>
            <a:endParaRPr lang="en-US" smtClean="0"/>
          </a:p>
          <a:p>
            <a:endParaRPr lang="en-US" dirty="0"/>
          </a:p>
        </p:txBody>
      </p:sp>
    </p:spTree>
    <p:extLst>
      <p:ext uri="{BB962C8B-B14F-4D97-AF65-F5344CB8AC3E}">
        <p14:creationId xmlns:p14="http://schemas.microsoft.com/office/powerpoint/2010/main" val="8507165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0" y="1534335"/>
            <a:ext cx="8225597" cy="4322424"/>
          </a:xfrm>
          <a:prstGeom prst="rect">
            <a:avLst/>
          </a:prstGeom>
        </p:spPr>
      </p:pic>
      <p:sp>
        <p:nvSpPr>
          <p:cNvPr id="30723" name="Title 1"/>
          <p:cNvSpPr>
            <a:spLocks noGrp="1"/>
          </p:cNvSpPr>
          <p:nvPr>
            <p:ph type="title"/>
          </p:nvPr>
        </p:nvSpPr>
        <p:spPr>
          <a:xfrm>
            <a:off x="457200" y="274638"/>
            <a:ext cx="8229600" cy="1173162"/>
          </a:xfrm>
        </p:spPr>
        <p:txBody>
          <a:bodyPr/>
          <a:lstStyle/>
          <a:p>
            <a:r>
              <a:rPr lang="en-US" sz="3600" dirty="0"/>
              <a:t>Querying the Cape </a:t>
            </a:r>
            <a:r>
              <a:rPr lang="en-US" sz="3600" dirty="0" err="1" smtClean="0"/>
              <a:t>Codd</a:t>
            </a:r>
            <a:r>
              <a:rPr lang="en-US" sz="3600" dirty="0" smtClean="0"/>
              <a:t> Database</a:t>
            </a:r>
            <a:endParaRPr lang="en-US" sz="24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43</a:t>
            </a:fld>
            <a:endParaRPr lang="en-US" smtClean="0"/>
          </a:p>
          <a:p>
            <a:endParaRPr lang="en-US" dirty="0"/>
          </a:p>
        </p:txBody>
      </p:sp>
    </p:spTree>
    <p:extLst>
      <p:ext uri="{BB962C8B-B14F-4D97-AF65-F5344CB8AC3E}">
        <p14:creationId xmlns:p14="http://schemas.microsoft.com/office/powerpoint/2010/main" val="564756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C:\Users\DAVIDA~1\AppData\Local\Temp\SNAGHTML2154624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1" y="1519094"/>
            <a:ext cx="8229599" cy="4324527"/>
          </a:xfrm>
          <a:prstGeom prst="rect">
            <a:avLst/>
          </a:prstGeom>
          <a:noFill/>
          <a:extLst>
            <a:ext uri="{909E8E84-426E-40DD-AFC4-6F175D3DCCD1}">
              <a14:hiddenFill xmlns:a14="http://schemas.microsoft.com/office/drawing/2010/main">
                <a:solidFill>
                  <a:srgbClr val="FFFFFF"/>
                </a:solidFill>
              </a14:hiddenFill>
            </a:ext>
          </a:extLst>
        </p:spPr>
      </p:pic>
      <p:sp>
        <p:nvSpPr>
          <p:cNvPr id="30723" name="Title 1"/>
          <p:cNvSpPr>
            <a:spLocks noGrp="1"/>
          </p:cNvSpPr>
          <p:nvPr>
            <p:ph type="title"/>
          </p:nvPr>
        </p:nvSpPr>
        <p:spPr>
          <a:xfrm>
            <a:off x="457200" y="274638"/>
            <a:ext cx="8229600" cy="1173162"/>
          </a:xfrm>
        </p:spPr>
        <p:txBody>
          <a:bodyPr/>
          <a:lstStyle/>
          <a:p>
            <a:r>
              <a:rPr lang="en-US" sz="3200" dirty="0"/>
              <a:t>Saving the SQL Query as </a:t>
            </a:r>
            <a:r>
              <a:rPr lang="en-US" sz="3200" dirty="0" smtClean="0"/>
              <a:t>an SQL </a:t>
            </a:r>
            <a:r>
              <a:rPr lang="en-US" sz="3200" dirty="0"/>
              <a:t>Script</a:t>
            </a:r>
            <a:endParaRPr lang="en-US" sz="20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10C-</a:t>
            </a:r>
            <a:fld id="{66CAE269-3BC7-40D2-A5FD-60A2B66A5480}" type="slidenum">
              <a:rPr lang="en-US" smtClean="0"/>
              <a:pPr/>
              <a:t>44</a:t>
            </a:fld>
            <a:endParaRPr lang="en-US" smtClean="0"/>
          </a:p>
          <a:p>
            <a:endParaRPr lang="en-US" dirty="0"/>
          </a:p>
        </p:txBody>
      </p:sp>
    </p:spTree>
    <p:extLst>
      <p:ext uri="{BB962C8B-B14F-4D97-AF65-F5344CB8AC3E}">
        <p14:creationId xmlns:p14="http://schemas.microsoft.com/office/powerpoint/2010/main" val="14410224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C:\Users\DAVIDA~1\AppData\Local\Temp\SNAGHTML215677a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1" y="1519094"/>
            <a:ext cx="8229600" cy="4330436"/>
          </a:xfrm>
          <a:prstGeom prst="rect">
            <a:avLst/>
          </a:prstGeom>
          <a:noFill/>
          <a:extLst>
            <a:ext uri="{909E8E84-426E-40DD-AFC4-6F175D3DCCD1}">
              <a14:hiddenFill xmlns:a14="http://schemas.microsoft.com/office/drawing/2010/main">
                <a:solidFill>
                  <a:srgbClr val="FFFFFF"/>
                </a:solidFill>
              </a14:hiddenFill>
            </a:ext>
          </a:extLst>
        </p:spPr>
      </p:pic>
      <p:sp>
        <p:nvSpPr>
          <p:cNvPr id="30723" name="Title 1"/>
          <p:cNvSpPr>
            <a:spLocks noGrp="1"/>
          </p:cNvSpPr>
          <p:nvPr>
            <p:ph type="title"/>
          </p:nvPr>
        </p:nvSpPr>
        <p:spPr>
          <a:xfrm>
            <a:off x="457200" y="274638"/>
            <a:ext cx="8229600" cy="1173162"/>
          </a:xfrm>
        </p:spPr>
        <p:txBody>
          <a:bodyPr/>
          <a:lstStyle/>
          <a:p>
            <a:r>
              <a:rPr lang="en-US" sz="2000" dirty="0" smtClean="0"/>
              <a:t>Using </a:t>
            </a:r>
            <a:r>
              <a:rPr lang="en-US" sz="2000" dirty="0"/>
              <a:t>a Single SQL Script to </a:t>
            </a:r>
            <a:r>
              <a:rPr lang="en-US" sz="2000" dirty="0" smtClean="0"/>
              <a:t>Store  </a:t>
            </a:r>
            <a:r>
              <a:rPr lang="en-US" sz="2000" dirty="0"/>
              <a:t>Multiple SQL </a:t>
            </a:r>
            <a:r>
              <a:rPr lang="en-US" sz="2000" dirty="0" smtClean="0"/>
              <a:t>Commands</a:t>
            </a:r>
            <a:br>
              <a:rPr lang="en-US" sz="2000" dirty="0" smtClean="0"/>
            </a:br>
            <a:r>
              <a:rPr lang="en-US" sz="1600" dirty="0"/>
              <a:t>The Edited SQL Script</a:t>
            </a:r>
            <a:endParaRPr lang="en-US" sz="16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10C-</a:t>
            </a:r>
            <a:fld id="{66CAE269-3BC7-40D2-A5FD-60A2B66A5480}" type="slidenum">
              <a:rPr lang="en-US" smtClean="0"/>
              <a:pPr/>
              <a:t>45</a:t>
            </a:fld>
            <a:endParaRPr lang="en-US" smtClean="0"/>
          </a:p>
          <a:p>
            <a:endParaRPr lang="en-US" dirty="0"/>
          </a:p>
        </p:txBody>
      </p:sp>
    </p:spTree>
    <p:extLst>
      <p:ext uri="{BB962C8B-B14F-4D97-AF65-F5344CB8AC3E}">
        <p14:creationId xmlns:p14="http://schemas.microsoft.com/office/powerpoint/2010/main" val="36725498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7201" y="1519094"/>
            <a:ext cx="8240844" cy="4330436"/>
          </a:xfrm>
          <a:prstGeom prst="rect">
            <a:avLst/>
          </a:prstGeom>
        </p:spPr>
      </p:pic>
      <p:sp>
        <p:nvSpPr>
          <p:cNvPr id="30723" name="Title 1"/>
          <p:cNvSpPr>
            <a:spLocks noGrp="1"/>
          </p:cNvSpPr>
          <p:nvPr>
            <p:ph type="title"/>
          </p:nvPr>
        </p:nvSpPr>
        <p:spPr>
          <a:xfrm>
            <a:off x="457200" y="274638"/>
            <a:ext cx="8229600" cy="1173162"/>
          </a:xfrm>
        </p:spPr>
        <p:txBody>
          <a:bodyPr/>
          <a:lstStyle/>
          <a:p>
            <a:r>
              <a:rPr lang="en-US" sz="2000" dirty="0" smtClean="0"/>
              <a:t>Using </a:t>
            </a:r>
            <a:r>
              <a:rPr lang="en-US" sz="2000" dirty="0"/>
              <a:t>a Single SQL Script to </a:t>
            </a:r>
            <a:r>
              <a:rPr lang="en-US" sz="2000" dirty="0" smtClean="0"/>
              <a:t>Store  </a:t>
            </a:r>
            <a:r>
              <a:rPr lang="en-US" sz="2000" dirty="0"/>
              <a:t>Multiple SQL </a:t>
            </a:r>
            <a:r>
              <a:rPr lang="en-US" sz="2000" dirty="0" smtClean="0"/>
              <a:t>Commands</a:t>
            </a:r>
            <a:br>
              <a:rPr lang="en-US" sz="2000" dirty="0" smtClean="0"/>
            </a:br>
            <a:r>
              <a:rPr lang="en-US" sz="1600" dirty="0" smtClean="0"/>
              <a:t>The </a:t>
            </a:r>
            <a:r>
              <a:rPr lang="en-US" sz="1600" dirty="0"/>
              <a:t>File | Save </a:t>
            </a:r>
            <a:r>
              <a:rPr lang="en-US" sz="1600" dirty="0" smtClean="0"/>
              <a:t>Script As </a:t>
            </a:r>
            <a:r>
              <a:rPr lang="en-US" sz="1600" dirty="0"/>
              <a:t>. . . </a:t>
            </a:r>
            <a:r>
              <a:rPr lang="en-US" sz="1600" dirty="0" smtClean="0"/>
              <a:t>Command</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46</a:t>
            </a:fld>
            <a:endParaRPr lang="en-US" smtClean="0"/>
          </a:p>
          <a:p>
            <a:endParaRPr lang="en-US" dirty="0"/>
          </a:p>
        </p:txBody>
      </p:sp>
    </p:spTree>
    <p:extLst>
      <p:ext uri="{BB962C8B-B14F-4D97-AF65-F5344CB8AC3E}">
        <p14:creationId xmlns:p14="http://schemas.microsoft.com/office/powerpoint/2010/main" val="8768421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57201" y="1519095"/>
            <a:ext cx="8240844" cy="4330436"/>
          </a:xfrm>
          <a:prstGeom prst="rect">
            <a:avLst/>
          </a:prstGeom>
        </p:spPr>
      </p:pic>
      <p:sp>
        <p:nvSpPr>
          <p:cNvPr id="30723" name="Title 1"/>
          <p:cNvSpPr>
            <a:spLocks noGrp="1"/>
          </p:cNvSpPr>
          <p:nvPr>
            <p:ph type="title"/>
          </p:nvPr>
        </p:nvSpPr>
        <p:spPr>
          <a:xfrm>
            <a:off x="457200" y="274638"/>
            <a:ext cx="8229600" cy="1173162"/>
          </a:xfrm>
        </p:spPr>
        <p:txBody>
          <a:bodyPr/>
          <a:lstStyle/>
          <a:p>
            <a:r>
              <a:rPr lang="en-US" sz="2000" dirty="0" smtClean="0"/>
              <a:t>Using </a:t>
            </a:r>
            <a:r>
              <a:rPr lang="en-US" sz="2000" dirty="0"/>
              <a:t>a Single SQL Script to </a:t>
            </a:r>
            <a:r>
              <a:rPr lang="en-US" sz="2000" dirty="0" smtClean="0"/>
              <a:t>Store  </a:t>
            </a:r>
            <a:r>
              <a:rPr lang="en-US" sz="2000" dirty="0"/>
              <a:t>Multiple SQL </a:t>
            </a:r>
            <a:r>
              <a:rPr lang="en-US" sz="2000" dirty="0" smtClean="0"/>
              <a:t>Commands</a:t>
            </a:r>
            <a:br>
              <a:rPr lang="en-US" sz="2000" dirty="0" smtClean="0"/>
            </a:br>
            <a:r>
              <a:rPr lang="en-US" sz="1600" dirty="0" smtClean="0"/>
              <a:t>The </a:t>
            </a:r>
            <a:r>
              <a:rPr lang="en-US" sz="1600" dirty="0"/>
              <a:t>Renamed SQL Script</a:t>
            </a:r>
            <a:endParaRPr lang="en-US" sz="16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10C-</a:t>
            </a:r>
            <a:fld id="{66CAE269-3BC7-40D2-A5FD-60A2B66A5480}" type="slidenum">
              <a:rPr lang="en-US" smtClean="0"/>
              <a:pPr/>
              <a:t>47</a:t>
            </a:fld>
            <a:endParaRPr lang="en-US" smtClean="0"/>
          </a:p>
          <a:p>
            <a:endParaRPr lang="en-US" dirty="0"/>
          </a:p>
        </p:txBody>
      </p:sp>
    </p:spTree>
    <p:extLst>
      <p:ext uri="{BB962C8B-B14F-4D97-AF65-F5344CB8AC3E}">
        <p14:creationId xmlns:p14="http://schemas.microsoft.com/office/powerpoint/2010/main" val="21060215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3"/>
          <p:cNvSpPr>
            <a:spLocks noGrp="1" noChangeArrowheads="1"/>
          </p:cNvSpPr>
          <p:nvPr>
            <p:ph type="title"/>
          </p:nvPr>
        </p:nvSpPr>
        <p:spPr>
          <a:xfrm>
            <a:off x="0" y="0"/>
            <a:ext cx="9144000" cy="2514600"/>
          </a:xfrm>
        </p:spPr>
        <p:txBody>
          <a:bodyPr/>
          <a:lstStyle/>
          <a:p>
            <a:pPr eaLnBrk="1" hangingPunct="1"/>
            <a:r>
              <a:rPr lang="en-US" sz="3600" dirty="0" smtClean="0"/>
              <a:t/>
            </a:r>
            <a:br>
              <a:rPr lang="en-US" sz="3600" dirty="0" smtClean="0"/>
            </a:br>
            <a:r>
              <a:rPr lang="en-US" sz="3600" dirty="0" smtClean="0">
                <a:latin typeface="Calibri" panose="020F0502020204030204" pitchFamily="34" charset="0"/>
                <a:ea typeface="Calibri" panose="020F0502020204030204" pitchFamily="34" charset="0"/>
                <a:cs typeface="Calibri" panose="020F0502020204030204" pitchFamily="34" charset="0"/>
              </a:rPr>
              <a:t>David </a:t>
            </a:r>
            <a:r>
              <a:rPr lang="en-US" sz="3600" dirty="0" err="1" smtClean="0">
                <a:latin typeface="Calibri" panose="020F0502020204030204" pitchFamily="34" charset="0"/>
                <a:ea typeface="Calibri" panose="020F0502020204030204" pitchFamily="34" charset="0"/>
                <a:cs typeface="Calibri" panose="020F0502020204030204" pitchFamily="34" charset="0"/>
              </a:rPr>
              <a:t>Kroenke</a:t>
            </a:r>
            <a:r>
              <a:rPr lang="en-US" sz="3600" dirty="0" smtClean="0">
                <a:latin typeface="Calibri" panose="020F0502020204030204" pitchFamily="34" charset="0"/>
                <a:ea typeface="Calibri" panose="020F0502020204030204" pitchFamily="34" charset="0"/>
                <a:cs typeface="Calibri" panose="020F0502020204030204" pitchFamily="34" charset="0"/>
              </a:rPr>
              <a:t> and David Auer</a:t>
            </a:r>
            <a:r>
              <a:rPr lang="en-US" sz="3600" dirty="0" smtClean="0"/>
              <a:t/>
            </a:r>
            <a:br>
              <a:rPr lang="en-US" sz="3600" dirty="0" smtClean="0"/>
            </a:br>
            <a:r>
              <a:rPr lang="en-US" sz="4000" dirty="0" smtClean="0"/>
              <a:t> </a:t>
            </a:r>
            <a:r>
              <a:rPr lang="en-US" sz="4000" dirty="0" smtClean="0">
                <a:latin typeface="Calibri" panose="020F0502020204030204" pitchFamily="34" charset="0"/>
                <a:ea typeface="Calibri" panose="020F0502020204030204" pitchFamily="34" charset="0"/>
                <a:cs typeface="Calibri" panose="020F0502020204030204" pitchFamily="34" charset="0"/>
              </a:rPr>
              <a:t>Database Processing</a:t>
            </a:r>
            <a:r>
              <a:rPr lang="en-US" sz="40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
            </a:r>
            <a:br>
              <a:rPr lang="en-US" sz="4000" dirty="0" smtClean="0">
                <a:solidFill>
                  <a:schemeClr val="tx1"/>
                </a:solidFill>
                <a:latin typeface="Calibri" panose="020F0502020204030204" pitchFamily="34" charset="0"/>
                <a:ea typeface="Calibri" panose="020F0502020204030204" pitchFamily="34" charset="0"/>
                <a:cs typeface="Calibri" panose="020F0502020204030204" pitchFamily="34" charset="0"/>
              </a:rPr>
            </a:br>
            <a:r>
              <a:rPr lang="en-US" sz="3200" dirty="0" smtClean="0">
                <a:latin typeface="Calibri" panose="020F0502020204030204" pitchFamily="34" charset="0"/>
                <a:ea typeface="Calibri" panose="020F0502020204030204" pitchFamily="34" charset="0"/>
                <a:cs typeface="Calibri" panose="020F0502020204030204" pitchFamily="34" charset="0"/>
              </a:rPr>
              <a:t>Fundamentals, Design, and Implementation</a:t>
            </a:r>
            <a:br>
              <a:rPr lang="en-US" sz="3200" dirty="0" smtClean="0">
                <a:latin typeface="Calibri" panose="020F0502020204030204" pitchFamily="34" charset="0"/>
                <a:ea typeface="Calibri" panose="020F0502020204030204" pitchFamily="34" charset="0"/>
                <a:cs typeface="Calibri" panose="020F0502020204030204" pitchFamily="34" charset="0"/>
              </a:rPr>
            </a:br>
            <a:r>
              <a:rPr lang="en-US" sz="3200" dirty="0" smtClean="0">
                <a:latin typeface="Calibri" panose="020F0502020204030204" pitchFamily="34" charset="0"/>
                <a:ea typeface="Calibri" panose="020F0502020204030204" pitchFamily="34" charset="0"/>
                <a:cs typeface="Calibri" panose="020F0502020204030204" pitchFamily="34" charset="0"/>
              </a:rPr>
              <a:t> (14th Edition) </a:t>
            </a:r>
            <a:r>
              <a:rPr lang="en-US" sz="3200" dirty="0" smtClean="0">
                <a:solidFill>
                  <a:srgbClr val="CCCCCC"/>
                </a:solidFill>
              </a:rPr>
              <a:t/>
            </a:r>
            <a:br>
              <a:rPr lang="en-US" sz="3200" dirty="0" smtClean="0">
                <a:solidFill>
                  <a:srgbClr val="CCCCCC"/>
                </a:solidFill>
              </a:rPr>
            </a:br>
            <a:endParaRPr lang="en-US" sz="3200" dirty="0" smtClean="0">
              <a:solidFill>
                <a:srgbClr val="CCCCCC"/>
              </a:solidFill>
            </a:endParaRPr>
          </a:p>
        </p:txBody>
      </p:sp>
      <p:sp>
        <p:nvSpPr>
          <p:cNvPr id="97283" name="Rectangle 4"/>
          <p:cNvSpPr>
            <a:spLocks noGrp="1" noChangeArrowheads="1"/>
          </p:cNvSpPr>
          <p:nvPr>
            <p:ph idx="1"/>
          </p:nvPr>
        </p:nvSpPr>
        <p:spPr>
          <a:xfrm>
            <a:off x="457200" y="3581400"/>
            <a:ext cx="8229600" cy="990600"/>
          </a:xfrm>
        </p:spPr>
        <p:txBody>
          <a:bodyPr/>
          <a:lstStyle/>
          <a:p>
            <a:pPr algn="ctr" eaLnBrk="1" hangingPunct="1">
              <a:lnSpc>
                <a:spcPct val="80000"/>
              </a:lnSpc>
              <a:buFontTx/>
              <a:buNone/>
            </a:pPr>
            <a:r>
              <a:rPr lang="en-US" b="1" dirty="0" smtClean="0">
                <a:solidFill>
                  <a:srgbClr val="7B7ABB"/>
                </a:solidFill>
                <a:latin typeface="Calibri" panose="020F0502020204030204" pitchFamily="34" charset="0"/>
                <a:ea typeface="Calibri" panose="020F0502020204030204" pitchFamily="34" charset="0"/>
                <a:cs typeface="Calibri" panose="020F0502020204030204" pitchFamily="34" charset="0"/>
              </a:rPr>
              <a:t>End of Presentation:</a:t>
            </a:r>
          </a:p>
          <a:p>
            <a:pPr algn="ctr" eaLnBrk="1" hangingPunct="1">
              <a:lnSpc>
                <a:spcPct val="80000"/>
              </a:lnSpc>
              <a:buFontTx/>
              <a:buNone/>
            </a:pPr>
            <a:r>
              <a:rPr lang="en-US" b="1" dirty="0" smtClean="0">
                <a:solidFill>
                  <a:srgbClr val="D57A15"/>
                </a:solidFill>
                <a:latin typeface="Calibri" panose="020F0502020204030204" pitchFamily="34" charset="0"/>
                <a:ea typeface="Calibri" panose="020F0502020204030204" pitchFamily="34" charset="0"/>
                <a:cs typeface="Calibri" panose="020F0502020204030204" pitchFamily="34" charset="0"/>
              </a:rPr>
              <a:t>Chapter Ten C Part 1</a:t>
            </a:r>
          </a:p>
        </p:txBody>
      </p:sp>
      <p:cxnSp>
        <p:nvCxnSpPr>
          <p:cNvPr id="7" name="Straight Connector 6"/>
          <p:cNvCxnSpPr/>
          <p:nvPr/>
        </p:nvCxnSpPr>
        <p:spPr>
          <a:xfrm>
            <a:off x="0" y="25146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48</a:t>
            </a:fld>
            <a:endParaRPr lang="en-US" smtClean="0"/>
          </a:p>
          <a:p>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Rectangle 6"/>
          <p:cNvSpPr txBox="1">
            <a:spLocks noGrp="1" noChangeArrowheads="1"/>
          </p:cNvSpPr>
          <p:nvPr/>
        </p:nvSpPr>
        <p:spPr bwMode="auto">
          <a:xfrm>
            <a:off x="6553200" y="6245225"/>
            <a:ext cx="2133600" cy="476250"/>
          </a:xfrm>
          <a:prstGeom prst="rect">
            <a:avLst/>
          </a:prstGeom>
          <a:noFill/>
          <a:ln>
            <a:miter lim="800000"/>
            <a:headEnd/>
            <a:tailEnd/>
          </a:ln>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algn="r">
              <a:defRPr/>
            </a:pPr>
            <a:endParaRPr lang="en-US" sz="1400" smtClean="0">
              <a:solidFill>
                <a:srgbClr val="000000"/>
              </a:solidFill>
              <a:effectLst>
                <a:outerShdw blurRad="38100" dist="38100" dir="2700000" algn="tl">
                  <a:srgbClr val="C0C0C0"/>
                </a:outerShdw>
              </a:effectLst>
              <a:cs typeface="Arial" charset="0"/>
            </a:endParaRPr>
          </a:p>
        </p:txBody>
      </p:sp>
      <p:pic>
        <p:nvPicPr>
          <p:cNvPr id="98308" name="Picture 3" descr="cid:3287383400_2177562"/>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604742" y="381000"/>
            <a:ext cx="7704233" cy="2514600"/>
          </a:xfrm>
          <a:prstGeom prst="rect">
            <a:avLst/>
          </a:prstGeom>
          <a:solidFill>
            <a:schemeClr val="hlink"/>
          </a:solidFill>
          <a:ln w="9525">
            <a:solidFill>
              <a:schemeClr val="bg1"/>
            </a:solidFill>
            <a:miter lim="800000"/>
            <a:headEnd/>
            <a:tailEnd/>
          </a:ln>
        </p:spPr>
      </p:pic>
      <p:sp>
        <p:nvSpPr>
          <p:cNvPr id="98309" name="Rectangle 4"/>
          <p:cNvSpPr>
            <a:spLocks noChangeArrowheads="1"/>
          </p:cNvSpPr>
          <p:nvPr/>
        </p:nvSpPr>
        <p:spPr bwMode="auto">
          <a:xfrm>
            <a:off x="685800" y="2895600"/>
            <a:ext cx="7589838"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sz="1600">
                <a:solidFill>
                  <a:srgbClr val="000000"/>
                </a:solidFill>
                <a:cs typeface="Times New Roman" panose="02020603050405020304" pitchFamily="18" charset="0"/>
              </a:rPr>
              <a:t>All rights reserved. No part of this publication may be reproduced, stored in a retrieval system, or transmitted, in any form or by any means, electronic, mechanical, photocopying, recording, or otherwise, without the prior written permission of the publisher. Printed in the United States of America.</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49</a:t>
            </a:fld>
            <a:endParaRPr lang="en-US" smtClean="0"/>
          </a:p>
          <a:p>
            <a:endParaRPr lang="en-US" dirty="0"/>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2"/>
          <p:cNvSpPr>
            <a:spLocks noGrp="1" noChangeArrowheads="1"/>
          </p:cNvSpPr>
          <p:nvPr>
            <p:ph type="title"/>
          </p:nvPr>
        </p:nvSpPr>
        <p:spPr/>
        <p:txBody>
          <a:bodyPr/>
          <a:lstStyle/>
          <a:p>
            <a:pPr eaLnBrk="1" hangingPunct="1"/>
            <a:r>
              <a:rPr lang="en-US" smtClean="0"/>
              <a:t>Introduction</a:t>
            </a:r>
          </a:p>
        </p:txBody>
      </p:sp>
      <p:sp>
        <p:nvSpPr>
          <p:cNvPr id="12292" name="Rectangle 3"/>
          <p:cNvSpPr>
            <a:spLocks noGrp="1" noChangeArrowheads="1"/>
          </p:cNvSpPr>
          <p:nvPr>
            <p:ph idx="1"/>
          </p:nvPr>
        </p:nvSpPr>
        <p:spPr/>
        <p:txBody>
          <a:bodyPr/>
          <a:lstStyle/>
          <a:p>
            <a:pPr eaLnBrk="1" hangingPunct="1"/>
            <a:r>
              <a:rPr lang="en-US" sz="2400" dirty="0" smtClean="0"/>
              <a:t>There are several versions of MySQL 5.6, and these can be reviewed at </a:t>
            </a:r>
            <a:r>
              <a:rPr lang="en-US" sz="2400" dirty="0" smtClean="0">
                <a:hlinkClick r:id="rId3"/>
              </a:rPr>
              <a:t>www.mysql.com/products/</a:t>
            </a:r>
            <a:endParaRPr lang="en-US" sz="2400" dirty="0" smtClean="0"/>
          </a:p>
          <a:p>
            <a:pPr eaLnBrk="1" hangingPunct="1"/>
            <a:r>
              <a:rPr lang="en-US" sz="2400" dirty="0" smtClean="0"/>
              <a:t>Of particular interest to us are two versions</a:t>
            </a:r>
          </a:p>
          <a:p>
            <a:pPr lvl="1" eaLnBrk="1" hangingPunct="1"/>
            <a:r>
              <a:rPr lang="en-US" sz="1600" dirty="0" smtClean="0"/>
              <a:t>MySQL Enterprise</a:t>
            </a:r>
            <a:r>
              <a:rPr lang="en-US" sz="1600" dirty="0" smtClean="0">
                <a:cs typeface="Arial" panose="020B0604020202020204" pitchFamily="34" charset="0"/>
              </a:rPr>
              <a:t>—</a:t>
            </a:r>
            <a:r>
              <a:rPr lang="en-US" sz="1600" dirty="0" smtClean="0"/>
              <a:t>MySQL Enterprise (</a:t>
            </a:r>
            <a:r>
              <a:rPr lang="en-US" sz="1600" dirty="0" smtClean="0">
                <a:hlinkClick r:id="rId4"/>
              </a:rPr>
              <a:t>www.mysql.com/products/enterprise/</a:t>
            </a:r>
            <a:r>
              <a:rPr lang="en-US" sz="1600" dirty="0" smtClean="0"/>
              <a:t> ) is a subscription service that includes the MySQL Enterprise Server, MySQL Production Support, and some utilities that are not available as open-source downloads (including the MySQL Enterprise Monitor and MySQL Query Analyzer).</a:t>
            </a:r>
          </a:p>
          <a:p>
            <a:pPr lvl="1" eaLnBrk="1" hangingPunct="1"/>
            <a:r>
              <a:rPr lang="en-US" sz="1600" dirty="0" smtClean="0"/>
              <a:t>MySQL Community Edition</a:t>
            </a:r>
            <a:r>
              <a:rPr lang="en-US" sz="1600" dirty="0" smtClean="0">
                <a:cs typeface="Arial" panose="020B0604020202020204" pitchFamily="34" charset="0"/>
              </a:rPr>
              <a:t>—</a:t>
            </a:r>
            <a:r>
              <a:rPr lang="en-US" sz="1600" dirty="0" smtClean="0"/>
              <a:t>MySQL Community Edition (formerly MySQL Community Server) (</a:t>
            </a:r>
            <a:r>
              <a:rPr lang="en-US" sz="1600" dirty="0" smtClean="0">
                <a:hlinkClick r:id="rId5"/>
              </a:rPr>
              <a:t>http://dev.mysql.com/downloads/mysql/5.6.html</a:t>
            </a:r>
            <a:r>
              <a:rPr lang="en-US" sz="1600" dirty="0" smtClean="0"/>
              <a:t>) is the free version of MySQL available for download.</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3" name="Slide Number Placeholder 2"/>
          <p:cNvSpPr>
            <a:spLocks noGrp="1"/>
          </p:cNvSpPr>
          <p:nvPr>
            <p:ph type="sldNum" sz="quarter" idx="11"/>
          </p:nvPr>
        </p:nvSpPr>
        <p:spPr/>
        <p:txBody>
          <a:bodyPr/>
          <a:lstStyle/>
          <a:p>
            <a:r>
              <a:rPr lang="en-US" smtClean="0"/>
              <a:t>10C-</a:t>
            </a:r>
            <a:fld id="{66CAE269-3BC7-40D2-A5FD-60A2B66A5480}" type="slidenum">
              <a:rPr lang="en-US" smtClean="0"/>
              <a:pPr/>
              <a:t>5</a:t>
            </a:fld>
            <a:endParaRPr lang="en-US" smtClean="0"/>
          </a:p>
          <a:p>
            <a:endParaRPr lang="en-US" dirty="0"/>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Installing Microsoft SQL Server 2014</a:t>
            </a:r>
            <a:br>
              <a:rPr lang="en-US" sz="3600" dirty="0" smtClean="0"/>
            </a:br>
            <a:r>
              <a:rPr lang="en-US" sz="3200" dirty="0" smtClean="0"/>
              <a:t>Prerequisites – Install These</a:t>
            </a:r>
            <a:endParaRPr lang="en-US" sz="3200" dirty="0"/>
          </a:p>
        </p:txBody>
      </p:sp>
      <p:sp>
        <p:nvSpPr>
          <p:cNvPr id="3" name="Content Placeholder 2"/>
          <p:cNvSpPr>
            <a:spLocks noGrp="1"/>
          </p:cNvSpPr>
          <p:nvPr>
            <p:ph idx="1"/>
          </p:nvPr>
        </p:nvSpPr>
        <p:spPr>
          <a:xfrm>
            <a:off x="457200" y="1447800"/>
            <a:ext cx="8229600" cy="4678363"/>
          </a:xfrm>
        </p:spPr>
        <p:txBody>
          <a:bodyPr/>
          <a:lstStyle/>
          <a:p>
            <a:r>
              <a:rPr lang="en-US" sz="2800" dirty="0" smtClean="0"/>
              <a:t>In order </a:t>
            </a:r>
            <a:r>
              <a:rPr lang="en-US" sz="2800" dirty="0" smtClean="0"/>
              <a:t>to use the </a:t>
            </a:r>
            <a:r>
              <a:rPr lang="en-US" sz="2800" dirty="0" smtClean="0">
                <a:hlinkClick r:id="rId3"/>
              </a:rPr>
              <a:t>MySQL Installer for Windows</a:t>
            </a:r>
            <a:r>
              <a:rPr lang="en-US" sz="2800" dirty="0" smtClean="0"/>
              <a:t>, you must have the following products installed:</a:t>
            </a:r>
          </a:p>
          <a:p>
            <a:pPr lvl="1"/>
            <a:r>
              <a:rPr lang="en-US" sz="2400" dirty="0" err="1" smtClean="0"/>
              <a:t>.</a:t>
            </a:r>
            <a:r>
              <a:rPr lang="en-US" sz="2400" dirty="0" err="1"/>
              <a:t>Net</a:t>
            </a:r>
            <a:r>
              <a:rPr lang="en-US" sz="2400" dirty="0"/>
              <a:t> Framework </a:t>
            </a:r>
            <a:r>
              <a:rPr lang="en-US" sz="2400" dirty="0" smtClean="0"/>
              <a:t>3.5</a:t>
            </a:r>
          </a:p>
          <a:p>
            <a:pPr lvl="1"/>
            <a:r>
              <a:rPr lang="nn-NO" sz="2400" dirty="0" smtClean="0"/>
              <a:t>Microsoft </a:t>
            </a:r>
            <a:r>
              <a:rPr lang="nn-NO" sz="2400" dirty="0"/>
              <a:t>Visual C++ Redistributable for Visual Studio </a:t>
            </a:r>
            <a:r>
              <a:rPr lang="nn-NO" sz="2400" dirty="0" smtClean="0"/>
              <a:t>2013</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r>
              <a:rPr lang="en-US" smtClean="0"/>
              <a:t>10C-</a:t>
            </a:r>
            <a:fld id="{66CAE269-3BC7-40D2-A5FD-60A2B66A5480}" type="slidenum">
              <a:rPr lang="en-US" smtClean="0"/>
              <a:pPr/>
              <a:t>6</a:t>
            </a:fld>
            <a:endParaRPr lang="en-US" smtClean="0"/>
          </a:p>
          <a:p>
            <a:endParaRPr lang="en-US" dirty="0"/>
          </a:p>
        </p:txBody>
      </p:sp>
    </p:spTree>
    <p:extLst>
      <p:ext uri="{BB962C8B-B14F-4D97-AF65-F5344CB8AC3E}">
        <p14:creationId xmlns:p14="http://schemas.microsoft.com/office/powerpoint/2010/main" val="3133282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400" dirty="0" smtClean="0"/>
              <a:t>The </a:t>
            </a:r>
            <a:r>
              <a:rPr lang="en-US" sz="2400" dirty="0"/>
              <a:t>MySQL Installer License Agreement Screen</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5" name="Picture 4"/>
          <p:cNvPicPr>
            <a:picLocks noChangeAspect="1"/>
          </p:cNvPicPr>
          <p:nvPr/>
        </p:nvPicPr>
        <p:blipFill>
          <a:blip r:embed="rId3"/>
          <a:stretch>
            <a:fillRect/>
          </a:stretch>
        </p:blipFill>
        <p:spPr>
          <a:xfrm>
            <a:off x="457200" y="1313293"/>
            <a:ext cx="8229599" cy="4535999"/>
          </a:xfrm>
          <a:prstGeom prst="rect">
            <a:avLst/>
          </a:prstGeom>
        </p:spPr>
      </p:pic>
      <p:sp>
        <p:nvSpPr>
          <p:cNvPr id="6" name="Slide Number Placeholder 5"/>
          <p:cNvSpPr>
            <a:spLocks noGrp="1"/>
          </p:cNvSpPr>
          <p:nvPr>
            <p:ph type="sldNum" sz="quarter" idx="11"/>
          </p:nvPr>
        </p:nvSpPr>
        <p:spPr/>
        <p:txBody>
          <a:bodyPr/>
          <a:lstStyle/>
          <a:p>
            <a:r>
              <a:rPr lang="en-US" smtClean="0"/>
              <a:t>10C-</a:t>
            </a:r>
            <a:fld id="{66CAE269-3BC7-40D2-A5FD-60A2B66A5480}" type="slidenum">
              <a:rPr lang="en-US" smtClean="0"/>
              <a:pPr/>
              <a:t>7</a:t>
            </a:fld>
            <a:endParaRPr lang="en-US" smtClean="0"/>
          </a:p>
          <a:p>
            <a:endParaRPr lang="en-US" dirty="0"/>
          </a:p>
        </p:txBody>
      </p:sp>
    </p:spTree>
    <p:extLst>
      <p:ext uri="{BB962C8B-B14F-4D97-AF65-F5344CB8AC3E}">
        <p14:creationId xmlns:p14="http://schemas.microsoft.com/office/powerpoint/2010/main" val="2530271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57200" y="1289509"/>
            <a:ext cx="8229599" cy="4546380"/>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400" dirty="0"/>
              <a:t>The Choosing a Setup Type Screen</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p>
            <a:r>
              <a:rPr lang="en-US" smtClean="0"/>
              <a:t>10C-</a:t>
            </a:r>
            <a:fld id="{66CAE269-3BC7-40D2-A5FD-60A2B66A5480}" type="slidenum">
              <a:rPr lang="en-US" smtClean="0"/>
              <a:pPr/>
              <a:t>8</a:t>
            </a:fld>
            <a:endParaRPr lang="en-US" smtClean="0"/>
          </a:p>
          <a:p>
            <a:endParaRPr lang="en-US" dirty="0"/>
          </a:p>
        </p:txBody>
      </p:sp>
    </p:spTree>
    <p:extLst>
      <p:ext uri="{BB962C8B-B14F-4D97-AF65-F5344CB8AC3E}">
        <p14:creationId xmlns:p14="http://schemas.microsoft.com/office/powerpoint/2010/main" val="2581153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457200" y="1289510"/>
            <a:ext cx="8229599" cy="4569358"/>
          </a:xfrm>
          <a:prstGeom prst="rect">
            <a:avLst/>
          </a:prstGeom>
        </p:spPr>
      </p:pic>
      <p:sp>
        <p:nvSpPr>
          <p:cNvPr id="2" name="Title 1"/>
          <p:cNvSpPr>
            <a:spLocks noGrp="1"/>
          </p:cNvSpPr>
          <p:nvPr>
            <p:ph type="title"/>
          </p:nvPr>
        </p:nvSpPr>
        <p:spPr>
          <a:xfrm>
            <a:off x="457200" y="274638"/>
            <a:ext cx="8229600" cy="944562"/>
          </a:xfrm>
        </p:spPr>
        <p:txBody>
          <a:bodyPr/>
          <a:lstStyle/>
          <a:p>
            <a:r>
              <a:rPr lang="en-US" sz="3600" dirty="0" smtClean="0"/>
              <a:t>Installing MySQL 5.6</a:t>
            </a:r>
            <a:br>
              <a:rPr lang="en-US" sz="3600" dirty="0" smtClean="0"/>
            </a:br>
            <a:r>
              <a:rPr lang="en-US" sz="2000" dirty="0" smtClean="0"/>
              <a:t>The </a:t>
            </a:r>
            <a:r>
              <a:rPr lang="en-US" sz="2000" dirty="0"/>
              <a:t>Select Products and Features Screen - MySQL Servers</a:t>
            </a:r>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Slide Number Placeholder 5"/>
          <p:cNvSpPr>
            <a:spLocks noGrp="1"/>
          </p:cNvSpPr>
          <p:nvPr>
            <p:ph type="sldNum" sz="quarter" idx="11"/>
          </p:nvPr>
        </p:nvSpPr>
        <p:spPr/>
        <p:txBody>
          <a:bodyPr/>
          <a:lstStyle/>
          <a:p>
            <a:r>
              <a:rPr lang="en-US" smtClean="0"/>
              <a:t>10C-</a:t>
            </a:r>
            <a:fld id="{66CAE269-3BC7-40D2-A5FD-60A2B66A5480}" type="slidenum">
              <a:rPr lang="en-US" smtClean="0"/>
              <a:pPr/>
              <a:t>9</a:t>
            </a:fld>
            <a:endParaRPr lang="en-US" smtClean="0"/>
          </a:p>
          <a:p>
            <a:endParaRPr lang="en-US" dirty="0"/>
          </a:p>
        </p:txBody>
      </p:sp>
    </p:spTree>
    <p:extLst>
      <p:ext uri="{BB962C8B-B14F-4D97-AF65-F5344CB8AC3E}">
        <p14:creationId xmlns:p14="http://schemas.microsoft.com/office/powerpoint/2010/main" val="4089493349"/>
      </p:ext>
    </p:extLst>
  </p:cSld>
  <p:clrMapOvr>
    <a:masterClrMapping/>
  </p:clrMapOvr>
</p:sld>
</file>

<file path=ppt/theme/theme1.xml><?xml version="1.0" encoding="utf-8"?>
<a:theme xmlns:a="http://schemas.openxmlformats.org/drawingml/2006/main" name="Theme-DBP-e14">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heme-DBP-e14" id="{2DB1581F-277E-4DD0-9555-0CB721DF1E43}" vid="{BD7BB1DD-D028-4CA2-882E-F621F47C445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Theme-DBP-e14</Template>
  <TotalTime>926</TotalTime>
  <Words>2621</Words>
  <Application>Microsoft Office PowerPoint</Application>
  <PresentationFormat>On-screen Show (4:3)</PresentationFormat>
  <Paragraphs>241</Paragraphs>
  <Slides>49</Slides>
  <Notes>45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49</vt:i4>
      </vt:variant>
    </vt:vector>
  </HeadingPairs>
  <TitlesOfParts>
    <vt:vector size="53" baseType="lpstr">
      <vt:lpstr>Arial</vt:lpstr>
      <vt:lpstr>Calibri</vt:lpstr>
      <vt:lpstr>Times New Roman</vt:lpstr>
      <vt:lpstr>Theme-DBP-e14</vt:lpstr>
      <vt:lpstr> David M. Kroenke and David J. Auer Database Processing: Fundamentals, Design, and Implementation </vt:lpstr>
      <vt:lpstr>Chapter Objectives</vt:lpstr>
      <vt:lpstr>Chapter Objectives</vt:lpstr>
      <vt:lpstr>Scope</vt:lpstr>
      <vt:lpstr>Introduction</vt:lpstr>
      <vt:lpstr>Installing Microsoft SQL Server 2014 Prerequisites – Install These</vt:lpstr>
      <vt:lpstr>Installing MySQL 5.6 The MySQL Installer License Agreement Screen</vt:lpstr>
      <vt:lpstr>Installing MySQL 5.6 The Choosing a Setup Type Screen</vt:lpstr>
      <vt:lpstr>Installing MySQL 5.6 The Select Products and Features Screen - MySQL Servers</vt:lpstr>
      <vt:lpstr>Installing MySQL 5.6 The Select Products and Features Screen - Applications</vt:lpstr>
      <vt:lpstr>Installing MySQL 5.6 The Select Products and Features Screen – MySQL Connectors</vt:lpstr>
      <vt:lpstr>Installing MySQL 5.6 The Installation Screen</vt:lpstr>
      <vt:lpstr>Installing MySQL 5.6 The Product Configuration Screen</vt:lpstr>
      <vt:lpstr>Installing MySQL 5.6 The Type and Networking Screen</vt:lpstr>
      <vt:lpstr>Installing MySQL 5.6 The Account and Roles Screen</vt:lpstr>
      <vt:lpstr>Installing MySQL 5.6 The MySQL User Details Dialog Box</vt:lpstr>
      <vt:lpstr>Installing MySQL 5.6 The Completed Apply Server Configuration Page</vt:lpstr>
      <vt:lpstr>Installing MySQL 5.6 The MySQL Workbench Home Tab</vt:lpstr>
      <vt:lpstr>MySQL Storage Engines</vt:lpstr>
      <vt:lpstr>MySQL 5.6 Utilities: MySQL Command Line Client</vt:lpstr>
      <vt:lpstr>The MySQL Workbench Window</vt:lpstr>
      <vt:lpstr>MySQL 5.6 Utilities: Setting up the MySQL Workbench Folders</vt:lpstr>
      <vt:lpstr>MySQL Workbench The Setup New Connection Dialog Box</vt:lpstr>
      <vt:lpstr>MySQL Workbench The New MySQL Connection in MySQL Workbench</vt:lpstr>
      <vt:lpstr>MySQL Workbench The Connect to MySQL Server Dialog Box</vt:lpstr>
      <vt:lpstr>The SQL Editor Window The WS12R2-001 MySQL 5.6 Connection</vt:lpstr>
      <vt:lpstr>Database Implementation in the SDLC</vt:lpstr>
      <vt:lpstr>Creating a New Database The Add Schema Button</vt:lpstr>
      <vt:lpstr>Creating a New Database The new_schema Tab</vt:lpstr>
      <vt:lpstr>Creating a New Database The Apply Change to Object Warning Dialog Box</vt:lpstr>
      <vt:lpstr>Creating a New Database The Apply SQL Script to Database—Review SQL Script Dialog Box</vt:lpstr>
      <vt:lpstr>Creating a New Database The Apply SQL Script to Database—Apply SQL Script Dialog Box</vt:lpstr>
      <vt:lpstr>Creating a New Database The New cape_codd Database (Schema) Object in the Navigator</vt:lpstr>
      <vt:lpstr>Creating a New Database The New Database Object in the Navigator</vt:lpstr>
      <vt:lpstr>Setting the Default Schema The Set as Default Schema Command</vt:lpstr>
      <vt:lpstr>Setting the Default Schema The SQL USE {SchemaName} Statement</vt:lpstr>
      <vt:lpstr>SQL Scripts</vt:lpstr>
      <vt:lpstr>Cape Codd Database Available Online</vt:lpstr>
      <vt:lpstr>Using Existing SQL Scripts Opening the Existing SQL Script</vt:lpstr>
      <vt:lpstr>Using Existing SQL Scripts II The Cape Codd Database Create Tables Script</vt:lpstr>
      <vt:lpstr>Using Existing SQL Scripts III The Cape Codd Database Table Objects in the Navigator</vt:lpstr>
      <vt:lpstr>Using Existing SQL Scripts III Populating the Cape Codd Database Tables</vt:lpstr>
      <vt:lpstr>Querying the Cape Codd Database</vt:lpstr>
      <vt:lpstr>Saving the SQL Query as an SQL Script</vt:lpstr>
      <vt:lpstr>Using a Single SQL Script to Store  Multiple SQL Commands The Edited SQL Script</vt:lpstr>
      <vt:lpstr>Using a Single SQL Script to Store  Multiple SQL Commands The File | Save Script As . . . Command</vt:lpstr>
      <vt:lpstr>Using a Single SQL Script to Store  Multiple SQL Commands The Renamed SQL Script</vt:lpstr>
      <vt:lpstr> David Kroenke and David Auer  Database Processing Fundamentals, Design, and Implementation  (14th Edition)  </vt:lpstr>
      <vt:lpstr>PowerPoint Presentation</vt:lpstr>
    </vt:vector>
  </TitlesOfParts>
  <Company>Western Washington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Kroenke-Auer-DBP-e14-PPT-Chapter-10C-Part-01</dc:title>
  <dc:creator>David J. Auer</dc:creator>
  <cp:lastModifiedBy>Kim Norbuta</cp:lastModifiedBy>
  <cp:revision>179</cp:revision>
  <dcterms:created xsi:type="dcterms:W3CDTF">2005-01-24T23:48:45Z</dcterms:created>
  <dcterms:modified xsi:type="dcterms:W3CDTF">2015-09-14T15:24:57Z</dcterms:modified>
</cp:coreProperties>
</file>